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9"/>
  </p:handoutMasterIdLst>
  <p:sldIdLst>
    <p:sldId id="258" r:id="rId3"/>
    <p:sldId id="260" r:id="rId5"/>
    <p:sldId id="262" r:id="rId6"/>
    <p:sldId id="263" r:id="rId7"/>
    <p:sldId id="264" r:id="rId8"/>
  </p:sldIdLst>
  <p:sldSz cx="7569200" cy="10693400"/>
  <p:notesSz cx="7569200" cy="10693400"/>
  <p:custDataLst>
    <p:tags r:id="rId13"/>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54"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C00000"/>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54"/>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handoutMaster" Target="handoutMasters/handout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0.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p:nvPr>
        </p:nvSpPr>
        <p:spPr/>
      </p:sp>
      <p:sp>
        <p:nvSpPr>
          <p:cNvPr id="3" name="文本占位符 2"/>
          <p:cNvSpPr>
            <a:spLocks noGrp="1"/>
          </p:cNvSpPr>
          <p:nvPr>
            <p:ph type="body" sz="quarter"/>
          </p:nvPr>
        </p:nvSpPr>
        <p:spPr>
          <a:xfrm>
            <a:off x="730670" y="4597671"/>
            <a:ext cx="5845360" cy="3761731"/>
          </a:xfrm>
          <a:prstGeom prst="rect">
            <a:avLst/>
          </a:prstGeom>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1.png"/><Relationship Id="rId2" Type="http://schemas.openxmlformats.org/officeDocument/2006/relationships/tags" Target="../tags/tag2.xml"/><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9.xml"/><Relationship Id="rId4" Type="http://schemas.openxmlformats.org/officeDocument/2006/relationships/image" Target="../media/image2.png"/><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 name="对角圆角矩形 11"/>
          <p:cNvSpPr/>
          <p:nvPr>
            <p:custDataLst>
              <p:tags r:id="rId1"/>
            </p:custDataLst>
          </p:nvPr>
        </p:nvSpPr>
        <p:spPr>
          <a:xfrm>
            <a:off x="623570" y="11804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Datasheet|AX3000 Dual Band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Gigabit Uplink Wi-Fi6 Router</a:t>
            </a:r>
            <a:endPar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FR-WR24G-3000D1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027" name="object 46"/>
          <p:cNvSpPr/>
          <p:nvPr>
            <p:custDataLst>
              <p:tags r:id="rId2"/>
            </p:custDataLst>
          </p:nvPr>
        </p:nvSpPr>
        <p:spPr>
          <a:xfrm>
            <a:off x="623570" y="4768215"/>
            <a:ext cx="6581140" cy="1379855"/>
          </a:xfrm>
          <a:prstGeom prst="rect">
            <a:avLst/>
          </a:prstGeom>
          <a:noFill/>
          <a:ln w="9525">
            <a:noFill/>
          </a:ln>
        </p:spPr>
        <p:txBody>
          <a:bodyPr lIns="0" tIns="0" rIns="0" bIns="0"/>
          <a:p>
            <a:pPr indent="228600" algn="just">
              <a:lnSpc>
                <a:spcPct val="150000"/>
              </a:lnSpc>
              <a:spcBef>
                <a:spcPts val="600"/>
              </a:spcBef>
              <a:spcAft>
                <a:spcPts val="600"/>
              </a:spcAft>
              <a:buFont typeface="Arial" panose="020B0604020202020204" pitchFamily="34" charset="0"/>
              <a:buNone/>
              <a:extLst>
                <a:ext uri="{35155182-B16C-46BC-9424-99874614C6A1}">
                  <wpsdc:indentchars xmlns:wpsdc="http://www.wps.cn/officeDocument/2017/drawingmlCustomData" val="200" checksum="982035570"/>
                </a:ext>
              </a:extLst>
            </a:pPr>
            <a:r>
              <a:rPr lang="en-US" altLang="zh-CN" sz="900" dirty="0">
                <a:latin typeface="微软雅黑" panose="020B0503020204020204" charset="-122"/>
                <a:ea typeface="微软雅黑" panose="020B0503020204020204" charset="-122"/>
                <a:cs typeface="微软雅黑" panose="020B0503020204020204" charset="-122"/>
              </a:rPr>
              <a:t>FR-WR24G-3000D1 supports ieee 802.11ax standard and is downward compatible with ieee 802.11ac/n/g/b/a, providing wireless data transmission rate up to 3.0gbps, with the characteristics of fast speed, low delay, large capacity, more security and more power saving. Compared with the previous generation of Wi-Fi, the connection rate and the total network capacity are greatly improved. Network delay, channel interference is reduced, data transmission efficiency and connection security are improved. In today's high-density, high congestion network environment, game delay is lower, 4K video experience is smoother, more suitable for a large number of smart home devices access. And support MESH,  more concise, convenient and flexible, and improves the traditional network layout.</a:t>
            </a:r>
            <a:endParaRPr lang="en-US" altLang="zh-CN"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en-US" altLang="zh-CN"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1040" name="Picture 20" descr="C:\Users\Administrator\Desktop\未标题-1.png"/>
            <p:cNvPicPr>
              <a:picLocks noChangeAspect="1"/>
            </p:cNvPicPr>
            <p:nvPr/>
          </p:nvPicPr>
          <p:blipFill>
            <a:blip r:embed="rId3"/>
            <a:stretch>
              <a:fillRect/>
            </a:stretch>
          </p:blipFill>
          <p:spPr>
            <a:xfrm>
              <a:off x="1083" y="273"/>
              <a:ext cx="3360" cy="580"/>
            </a:xfrm>
            <a:prstGeom prst="rect">
              <a:avLst/>
            </a:prstGeom>
            <a:noFill/>
            <a:ln w="9525">
              <a:noFill/>
            </a:ln>
          </p:spPr>
        </p:pic>
      </p:grpSp>
      <p:sp>
        <p:nvSpPr>
          <p:cNvPr id="4" name="对角圆角矩形 11"/>
          <p:cNvSpPr/>
          <p:nvPr>
            <p:custDataLst>
              <p:tags r:id="rId4"/>
            </p:custDataLst>
          </p:nvPr>
        </p:nvSpPr>
        <p:spPr>
          <a:xfrm>
            <a:off x="623570" y="41687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5"/>
            </p:custDataLst>
          </p:nvPr>
        </p:nvSpPr>
        <p:spPr>
          <a:xfrm>
            <a:off x="623570" y="4179570"/>
            <a:ext cx="1594485" cy="352425"/>
          </a:xfrm>
          <a:prstGeom prst="rect">
            <a:avLst/>
          </a:prstGeom>
          <a:noFill/>
          <a:ln w="9525">
            <a:noFill/>
          </a:ln>
        </p:spPr>
        <p:txBody>
          <a:bodyPr wrap="squar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Description</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6"/>
            </p:custDataLst>
          </p:nvPr>
        </p:nvSpPr>
        <p:spPr>
          <a:xfrm>
            <a:off x="607060" y="69507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7"/>
            </p:custDataLst>
          </p:nvPr>
        </p:nvSpPr>
        <p:spPr>
          <a:xfrm>
            <a:off x="607060" y="6961188"/>
            <a:ext cx="1781810" cy="352425"/>
          </a:xfrm>
          <a:prstGeom prst="rect">
            <a:avLst/>
          </a:prstGeom>
          <a:noFill/>
          <a:ln w="9525">
            <a:noFill/>
          </a:ln>
        </p:spPr>
        <p:txBody>
          <a:bodyPr wrap="non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Major features</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8"/>
            </p:custDataLst>
          </p:nvPr>
        </p:nvSpPr>
        <p:spPr>
          <a:xfrm>
            <a:off x="623570" y="7360920"/>
            <a:ext cx="6381750" cy="3434715"/>
          </a:xfrm>
          <a:prstGeom prst="rect">
            <a:avLst/>
          </a:prstGeom>
          <a:noFill/>
          <a:ln w="9525">
            <a:noFill/>
          </a:ln>
        </p:spPr>
        <p:txBody>
          <a:bodyPr lIns="0" tIns="0" rIns="0" bIns="0"/>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802.11</a:t>
            </a:r>
            <a:r>
              <a:rPr lang="en-US" altLang="zh-CN" sz="1200" dirty="0">
                <a:latin typeface="微软雅黑" panose="020B0503020204020204" charset="-122"/>
                <a:ea typeface="微软雅黑" panose="020B0503020204020204" charset="-122"/>
                <a:cs typeface="微软雅黑" panose="020B0503020204020204" charset="-122"/>
                <a:sym typeface="+mn-ea"/>
              </a:rPr>
              <a:t>ax</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High speed data rate up to </a:t>
            </a:r>
            <a:r>
              <a:rPr lang="en-US" altLang="zh-CN" sz="1200" dirty="0">
                <a:latin typeface="微软雅黑" panose="020B0503020204020204" charset="-122"/>
                <a:ea typeface="微软雅黑" panose="020B0503020204020204" charset="-122"/>
                <a:cs typeface="微软雅黑" panose="020B0503020204020204" charset="-122"/>
                <a:sym typeface="+mn-ea"/>
              </a:rPr>
              <a:t>30</a:t>
            </a:r>
            <a:r>
              <a:rPr lang="zh-CN" altLang="en-US" sz="1200" dirty="0">
                <a:latin typeface="微软雅黑" panose="020B0503020204020204" charset="-122"/>
                <a:ea typeface="微软雅黑" panose="020B0503020204020204" charset="-122"/>
                <a:cs typeface="微软雅黑" panose="020B0503020204020204" charset="-122"/>
                <a:sym typeface="+mn-ea"/>
              </a:rPr>
              <a:t>00Mbps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1*</a:t>
            </a:r>
            <a:r>
              <a:rPr lang="zh-CN" altLang="en-US" sz="1200" dirty="0">
                <a:latin typeface="微软雅黑" panose="020B0503020204020204" charset="-122"/>
                <a:ea typeface="微软雅黑" panose="020B0503020204020204" charset="-122"/>
                <a:cs typeface="微软雅黑" panose="020B0503020204020204" charset="-122"/>
                <a:sym typeface="+mn-ea"/>
              </a:rPr>
              <a:t>G</a:t>
            </a:r>
            <a:r>
              <a:rPr lang="en-US" altLang="zh-CN" sz="1200" dirty="0">
                <a:latin typeface="微软雅黑" panose="020B0503020204020204" charset="-122"/>
                <a:ea typeface="微软雅黑" panose="020B0503020204020204" charset="-122"/>
                <a:cs typeface="微软雅黑" panose="020B0503020204020204" charset="-122"/>
                <a:sym typeface="+mn-ea"/>
              </a:rPr>
              <a:t>E W</a:t>
            </a:r>
            <a:r>
              <a:rPr lang="zh-CN" altLang="en-US" sz="1200" dirty="0">
                <a:latin typeface="微软雅黑" panose="020B0503020204020204" charset="-122"/>
                <a:ea typeface="微软雅黑" panose="020B0503020204020204" charset="-122"/>
                <a:cs typeface="微软雅黑" panose="020B0503020204020204" charset="-122"/>
                <a:sym typeface="+mn-ea"/>
              </a:rPr>
              <a:t>AN</a:t>
            </a:r>
            <a:r>
              <a:rPr lang="en-US" altLang="zh-CN" sz="1200" dirty="0">
                <a:latin typeface="微软雅黑" panose="020B0503020204020204" charset="-122"/>
                <a:ea typeface="微软雅黑" panose="020B0503020204020204" charset="-122"/>
                <a:cs typeface="微软雅黑" panose="020B0503020204020204" charset="-122"/>
                <a:sym typeface="+mn-ea"/>
              </a:rPr>
              <a:t> Port(RJ45), 3*</a:t>
            </a:r>
            <a:r>
              <a:rPr lang="zh-CN" altLang="en-US" sz="1200" dirty="0">
                <a:latin typeface="微软雅黑" panose="020B0503020204020204" charset="-122"/>
                <a:ea typeface="微软雅黑" panose="020B0503020204020204" charset="-122"/>
                <a:cs typeface="微软雅黑" panose="020B0503020204020204" charset="-122"/>
                <a:sym typeface="+mn-ea"/>
              </a:rPr>
              <a:t>G</a:t>
            </a:r>
            <a:r>
              <a:rPr lang="en-US" altLang="zh-CN" sz="1200" dirty="0">
                <a:latin typeface="微软雅黑" panose="020B0503020204020204" charset="-122"/>
                <a:ea typeface="微软雅黑" panose="020B0503020204020204" charset="-122"/>
                <a:cs typeface="微软雅黑" panose="020B0503020204020204" charset="-122"/>
                <a:sym typeface="+mn-ea"/>
              </a:rPr>
              <a:t>E L</a:t>
            </a:r>
            <a:r>
              <a:rPr lang="zh-CN" altLang="en-US" sz="1200" dirty="0">
                <a:latin typeface="微软雅黑" panose="020B0503020204020204" charset="-122"/>
                <a:ea typeface="微软雅黑" panose="020B0503020204020204" charset="-122"/>
                <a:cs typeface="微软雅黑" panose="020B0503020204020204" charset="-122"/>
                <a:sym typeface="+mn-ea"/>
              </a:rPr>
              <a:t>AN</a:t>
            </a:r>
            <a:r>
              <a:rPr lang="en-US" altLang="zh-CN" sz="1200" dirty="0">
                <a:latin typeface="微软雅黑" panose="020B0503020204020204" charset="-122"/>
                <a:ea typeface="微软雅黑" panose="020B0503020204020204" charset="-122"/>
                <a:cs typeface="微软雅黑" panose="020B0503020204020204" charset="-122"/>
                <a:sym typeface="+mn-ea"/>
              </a:rPr>
              <a:t> Port(RJ45)</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en-US" sz="1200" dirty="0">
                <a:latin typeface="微软雅黑" panose="020B0503020204020204" charset="-122"/>
                <a:ea typeface="微软雅黑" panose="020B0503020204020204" charset="-122"/>
                <a:cs typeface="微软雅黑" panose="020B0503020204020204" charset="-122"/>
                <a:sym typeface="+mn-ea"/>
              </a:rPr>
              <a:t>MU-MIMO </a:t>
            </a:r>
            <a:r>
              <a:rPr lang="en-US" altLang="zh-CN" sz="1200" dirty="0">
                <a:latin typeface="微软雅黑" panose="020B0503020204020204" charset="-122"/>
                <a:ea typeface="微软雅黑" panose="020B0503020204020204" charset="-122"/>
                <a:cs typeface="微软雅黑" panose="020B0503020204020204" charset="-122"/>
                <a:sym typeface="+mn-ea"/>
              </a:rPr>
              <a:t>and OFDMA</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4*5</a:t>
            </a:r>
            <a:r>
              <a:rPr lang="zh-CN" altLang="en-US" sz="1200" dirty="0">
                <a:latin typeface="微软雅黑" panose="020B0503020204020204" charset="-122"/>
                <a:ea typeface="微软雅黑" panose="020B0503020204020204" charset="-122"/>
                <a:cs typeface="微软雅黑" panose="020B0503020204020204" charset="-122"/>
                <a:sym typeface="+mn-ea"/>
              </a:rPr>
              <a:t>dBi </a:t>
            </a:r>
            <a:r>
              <a:rPr lang="en-US" altLang="zh-CN" sz="1200" dirty="0">
                <a:latin typeface="微软雅黑" panose="020B0503020204020204" charset="-122"/>
                <a:ea typeface="微软雅黑" panose="020B0503020204020204" charset="-122"/>
                <a:cs typeface="微软雅黑" panose="020B0503020204020204" charset="-122"/>
                <a:sym typeface="+mn-ea"/>
              </a:rPr>
              <a:t>Omnidirectional Antennas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Work temperature from 0 to 40</a:t>
            </a:r>
            <a:r>
              <a:rPr lang="zh-CN" altLang="en-US" sz="1200" dirty="0">
                <a:latin typeface="微软雅黑" panose="020B0503020204020204" charset="-122"/>
                <a:ea typeface="微软雅黑" panose="020B0503020204020204" charset="-122"/>
                <a:cs typeface="微软雅黑" panose="020B0503020204020204" charset="-122"/>
                <a:sym typeface="+mn-ea"/>
              </a:rPr>
              <a:t>℃</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Supports up to 256 users for access (recommended concurrent access terminals: 60)</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pic>
        <p:nvPicPr>
          <p:cNvPr id="2"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pic>
        <p:nvPicPr>
          <p:cNvPr id="8" name="图片 7" descr="FR-WR2038AX-C"/>
          <p:cNvPicPr>
            <a:picLocks noChangeAspect="1"/>
          </p:cNvPicPr>
          <p:nvPr/>
        </p:nvPicPr>
        <p:blipFill>
          <a:blip r:embed="rId10"/>
          <a:stretch>
            <a:fillRect/>
          </a:stretch>
        </p:blipFill>
        <p:spPr>
          <a:xfrm>
            <a:off x="1851025" y="1891030"/>
            <a:ext cx="3867150" cy="241554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771208" y="1674495"/>
          <a:ext cx="6026785" cy="7663815"/>
        </p:xfrm>
        <a:graphic>
          <a:graphicData uri="http://schemas.openxmlformats.org/drawingml/2006/table">
            <a:tbl>
              <a:tblPr/>
              <a:tblGrid>
                <a:gridCol w="1711325"/>
                <a:gridCol w="4315460"/>
              </a:tblGrid>
              <a:tr h="3956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FR-WR24G-3000D1</a:t>
                      </a:r>
                      <a:endPar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43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rPr>
                        <a:t>MT7981B+MT7976CN+MT7531AE</a:t>
                      </a:r>
                      <a:endPar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369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CPU</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rPr>
                        <a:t>Dual-Core 1.3GHz</a:t>
                      </a:r>
                      <a:endPar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130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RAM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256</a:t>
                      </a: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MByte(DDR3</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864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ROM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128MByte(SPI Nand </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Flash)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External FEM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NO eFEM</a:t>
                      </a:r>
                      <a:endPar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306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Indicator</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rPr>
                        <a:t>SYS,POWER, WAN, LAN1, LAN2, LAN3, LAN4, Wi-Fi</a:t>
                      </a:r>
                      <a:endPar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65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10/100/1000Mbps WAN Port(RJ45)</a:t>
                      </a:r>
                      <a:endPar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rPr>
                        <a:t>3*</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10/100/1000Mbps LAN</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 Port(RJ45)</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DC Jack</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Button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algn="l" defTabSz="914400" rtl="0" eaLnBrk="1" fontAlgn="auto" hangingPunct="1">
                        <a:lnSpc>
                          <a:spcPct val="100000"/>
                        </a:lnSpc>
                        <a:spcBef>
                          <a:spcPts val="0"/>
                        </a:spcBef>
                        <a:spcAft>
                          <a:spcPts val="0"/>
                        </a:spcAft>
                        <a:buClrTx/>
                        <a:buSzTx/>
                        <a:buFontTx/>
                        <a:buNone/>
                        <a:defRPr/>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1*Reset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Antenna</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sz="1200" b="0" dirty="0">
                          <a:solidFill>
                            <a:srgbClr val="000000"/>
                          </a:solidFill>
                          <a:latin typeface="微软雅黑" panose="020B0503020204020204" charset="-122"/>
                          <a:ea typeface="微软雅黑" panose="020B0503020204020204" charset="-122"/>
                          <a:cs typeface="微软雅黑" panose="020B0503020204020204" charset="-122"/>
                        </a:rPr>
                        <a:t>1*2.4G 5dBi </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Omnidirectional antenna, 2*5G 5dBi </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Omnidirectional </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antenna, 1*2.4G/5G Omnidirectional antenna</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Supply</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12V1A DC </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Dimension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Calibri" panose="020F0502020204030204" pitchFamily="34" charset="0"/>
                          <a:sym typeface="+mn-ea"/>
                        </a:rPr>
                        <a:t>206*159*36mm</a:t>
                      </a:r>
                      <a:endPar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34340">
                <a:tc>
                  <a:txBody>
                    <a:bodyPr/>
                    <a:p>
                      <a:pPr marL="71755" algn="l">
                        <a:lnSpc>
                          <a:spcPct val="100000"/>
                        </a:lnSpc>
                        <a:spcBef>
                          <a:spcPts val="0"/>
                        </a:spcBef>
                        <a:buClrTx/>
                        <a:buSzTx/>
                        <a:buNone/>
                      </a:pPr>
                      <a:r>
                        <a:rPr lang="en-US" altLang="zh-CN" sz="1200" b="1" smtClean="0">
                          <a:ln>
                            <a:noFill/>
                          </a:ln>
                          <a:effectLst/>
                          <a:latin typeface="微软雅黑" panose="020B0503020204020204" charset="-122"/>
                          <a:ea typeface="微软雅黑" panose="020B0503020204020204" charset="-122"/>
                        </a:rPr>
                        <a:t>Installation</a:t>
                      </a:r>
                      <a:endParaRPr lang="en-US" altLang="zh-CN" sz="1200" b="1" smtClean="0">
                        <a:ln>
                          <a:noFill/>
                        </a:ln>
                        <a:effectLst/>
                        <a:latin typeface="微软雅黑" panose="020B0503020204020204" charset="-122"/>
                        <a:ea typeface="微软雅黑" panose="020B0503020204020204"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Desktop</a:t>
                      </a:r>
                      <a:endPar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99110">
                <a:tc>
                  <a:txBody>
                    <a:bodyPr/>
                    <a:p>
                      <a:pPr marL="71755" algn="l">
                        <a:spcBef>
                          <a:spcPts val="0"/>
                        </a:spcBef>
                        <a:buClrTx/>
                        <a:buSzTx/>
                        <a:buNone/>
                      </a:pPr>
                      <a:r>
                        <a:rPr lang="zh-CN" altLang="en-US" sz="1200" b="1" smtClean="0">
                          <a:ln>
                            <a:noFill/>
                          </a:ln>
                          <a:effectLst/>
                          <a:latin typeface="微软雅黑" panose="020B0503020204020204" charset="-122"/>
                          <a:ea typeface="微软雅黑" panose="020B0503020204020204" charset="-122"/>
                        </a:rPr>
                        <a:t>ESD</a:t>
                      </a:r>
                      <a:endParaRPr lang="zh-CN" altLang="en-US"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IEC61000-4-2, Level 3: Contact discharge: ±4kV, </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Air discharge: ±8kV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Surge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IEC61000-4-5, Common Mode 2kV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Temperature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Work：0~40℃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Storage：-40~70℃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Humidty</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Work：10%~90% (RH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mn-ea"/>
                        </a:rPr>
                        <a:t>Storage：5%~95% (RH without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sym typeface="+mn-ea"/>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494790"/>
          <a:ext cx="6280150" cy="8968105"/>
        </p:xfrm>
        <a:graphic>
          <a:graphicData uri="http://schemas.openxmlformats.org/drawingml/2006/table">
            <a:tbl>
              <a:tblPr firstRow="1" bandRow="1">
                <a:tableStyleId>{5C22544A-7EE6-4342-B048-85BDC9FD1C3A}</a:tableStyleId>
              </a:tblPr>
              <a:tblGrid>
                <a:gridCol w="860425"/>
                <a:gridCol w="1558925"/>
                <a:gridCol w="1938020"/>
                <a:gridCol w="1922780"/>
              </a:tblGrid>
              <a:tr h="339725">
                <a:tc>
                  <a:txBody>
                    <a:bodyPr/>
                    <a:p>
                      <a:pPr marL="71755" algn="l">
                        <a:buNone/>
                      </a:pPr>
                      <a:r>
                        <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rPr>
                        <a:t>Protocal</a:t>
                      </a:r>
                      <a:endPar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5GHz:IEEE 802.11ax,IEEE 802.11ac,IEEE 802.11n,IEEE 802.11a</a:t>
                      </a:r>
                      <a:endPar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2.4GHz:IEEE 802.11ax,IEEE 802.11ac,IEEE 802.11n,IEEE 802.11g,IEEE 802.11b</a:t>
                      </a:r>
                      <a:endParaRPr lang="en-US" altLang="zh-CN" sz="9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r>
              <a:tr h="23876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Work Band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a:solidFill>
                            <a:srgbClr val="000000"/>
                          </a:solidFill>
                          <a:latin typeface="微软雅黑" panose="020B0503020204020204" charset="-122"/>
                          <a:ea typeface="微软雅黑" panose="020B0503020204020204" charset="-122"/>
                          <a:cs typeface="Calibri" panose="020F0502020204030204" pitchFamily="34" charset="0"/>
                        </a:rPr>
                        <a:t>2.4GHz &amp; 5GHz</a:t>
                      </a:r>
                      <a:endParaRPr lang="en-US" altLang="zh-CN" sz="9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33909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Wi-Fi Speed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2.4GHz: Up to 574</a:t>
                      </a:r>
                      <a:r>
                        <a:rPr lang="en-US" altLang="zh-CN" sz="90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Mbps (2T2R)</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5GHz: Up to 2402Mbps (2T2R)</a:t>
                      </a:r>
                      <a:endParaRPr lang="zh-CN" altLang="en-US" sz="9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84963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M</a:t>
                      </a:r>
                      <a:r>
                        <a:rPr lang="zh-CN" altLang="en-US" sz="900" b="0">
                          <a:solidFill>
                            <a:srgbClr val="000000"/>
                          </a:solidFill>
                          <a:latin typeface="微软雅黑" panose="020B0503020204020204" charset="-122"/>
                          <a:ea typeface="微软雅黑" panose="020B0503020204020204" charset="-122"/>
                          <a:cs typeface="宋体" panose="02010600030101010101" pitchFamily="2" charset="-122"/>
                        </a:rPr>
                        <a:t>odulat</a:t>
                      </a: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ion</a:t>
                      </a: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p>
                      <a:pPr indent="0" algn="l">
                        <a:buNone/>
                      </a:pP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802.11b:CCK, QPSK, BPSK</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algn="l"/>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    IEEE 802.11g/a:OFDM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11n:QPSK, BPSK, 16QAM, 64QAM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11ac:BPSK, QPSK, 16QAM, 64QAM, 256QAM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11ax:BPSK, QPSK, 16QAM, 64QAM, 256QAM, 1024QAM</a:t>
                      </a:r>
                      <a:endParaRPr lang="zh-CN" altLang="en-US" sz="9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rowSpan="13">
                  <a:txBody>
                    <a:bodyPr/>
                    <a:p>
                      <a:pPr indent="0" algn="ctr">
                        <a:buNone/>
                      </a:pP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2.4G</a:t>
                      </a:r>
                      <a:endParaRPr lang="zh-CN" altLang="en-US"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002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1526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2034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rowSpan="19">
                  <a:txBody>
                    <a:bodyPr/>
                    <a:p>
                      <a:pPr indent="0" algn="ctr">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G</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20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cmpd="sng">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5" name="表格 -1"/>
          <p:cNvGraphicFramePr/>
          <p:nvPr>
            <p:custDataLst>
              <p:tags r:id="rId5"/>
            </p:custDataLst>
          </p:nvPr>
        </p:nvGraphicFramePr>
        <p:xfrm>
          <a:off x="760095" y="1898333"/>
          <a:ext cx="6134100" cy="686498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13">
                  <a:txBody>
                    <a:bodyPr/>
                    <a:p>
                      <a:pPr indent="0" algn="ctr">
                        <a:buNone/>
                      </a:pPr>
                      <a:r>
                        <a:rPr lang="zh-CN" altLang="en-US" sz="800" b="0">
                          <a:solidFill>
                            <a:srgbClr val="000000"/>
                          </a:solidFill>
                          <a:latin typeface="微软雅黑" panose="020B0503020204020204" charset="-122"/>
                          <a:ea typeface="微软雅黑" panose="020B0503020204020204" charset="-122"/>
                          <a:sym typeface="宋体" panose="02010600030101010101" pitchFamily="2" charset="-122"/>
                        </a:rPr>
                        <a:t>2.4G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rowSpan="19">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5G</a:t>
                      </a:r>
                      <a:endParaRPr lang="en-US" altLang="zh-CN"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89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a:lnL w="28575">
                      <a:solidFill>
                        <a:schemeClr val="tx1"/>
                      </a:solidFill>
                      <a:prstDash val="solid"/>
                    </a:lnL>
                    <a:lnR w="12700" cmpd="sng">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-63dBm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a:solidFill>
                        <a:schemeClr val="tx1"/>
                      </a:solidFill>
                      <a:prstDash val="solid"/>
                    </a:lnL>
                    <a:lnR w="12700" cmpd="sng">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lnB w="12700" cmpd="sng">
                      <a:solidFill>
                        <a:schemeClr val="tx1"/>
                      </a:solidFill>
                      <a:prstDash val="solid"/>
                    </a:lnB>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-61dBm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898333"/>
          <a:ext cx="6134100" cy="661479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31">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a:t>
                      </a: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cmpd="sng">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26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-64dBm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-54.5dBm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535">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-51.5dBm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-48.5dBm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74*603"/>
  <p:tag name="TABLE_ENDDRAG_RECT" val="59*131*474*603"/>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KSO_WM_UNIT_TABLE_BEAUTIFY" val="smartTable{77121c45-9e45-47d3-b89f-fd0d012ad3ab}"/>
  <p:tag name="TABLE_ENDDRAG_ORIGIN_RECT" val="494*654"/>
  <p:tag name="TABLE_ENDDRAG_RECT" val="59*117*494*654"/>
</p:tagLst>
</file>

<file path=ppt/tags/tag14.xml><?xml version="1.0" encoding="utf-8"?>
<p:tagLst xmlns:p="http://schemas.openxmlformats.org/presentationml/2006/main">
  <p:tag name="KSO_WM_DIAGRAM_VIRTUALLY_FRAME" val="{&quot;height&quot;:324.0489763779527,&quot;left&quot;:47.8,&quot;top&quot;:311.30102362204724,&quot;width&quot;:522.85}"/>
</p:tagLst>
</file>

<file path=ppt/tags/tag15.xml><?xml version="1.0" encoding="utf-8"?>
<p:tagLst xmlns:p="http://schemas.openxmlformats.org/presentationml/2006/main">
  <p:tag name="KSO_WM_DIAGRAM_VIRTUALLY_FRAME" val="{&quot;height&quot;:324.0489763779527,&quot;left&quot;:47.8,&quot;top&quot;:311.30102362204724,&quot;width&quot;:522.85}"/>
</p:tagLst>
</file>

<file path=ppt/tags/tag16.xml><?xml version="1.0" encoding="utf-8"?>
<p:tagLst xmlns:p="http://schemas.openxmlformats.org/presentationml/2006/main">
  <p:tag name="KSO_WM_UNIT_TABLE_BEAUTIFY" val="smartTable{b8de74e6-6739-4305-94ff-729a8d5aa2ea}"/>
</p:tagLst>
</file>

<file path=ppt/tags/tag17.xml><?xml version="1.0" encoding="utf-8"?>
<p:tagLst xmlns:p="http://schemas.openxmlformats.org/presentationml/2006/main">
  <p:tag name="KSO_WM_DIAGRAM_VIRTUALLY_FRAME" val="{&quot;height&quot;:324.0489763779527,&quot;left&quot;:47.8,&quot;top&quot;:311.30102362204724,&quot;width&quot;:522.85}"/>
</p:tagLst>
</file>

<file path=ppt/tags/tag18.xml><?xml version="1.0" encoding="utf-8"?>
<p:tagLst xmlns:p="http://schemas.openxmlformats.org/presentationml/2006/main">
  <p:tag name="KSO_WM_DIAGRAM_VIRTUALLY_FRAME" val="{&quot;height&quot;:324.0489763779527,&quot;left&quot;:47.8,&quot;top&quot;:311.30102362204724,&quot;width&quot;:522.85}"/>
</p:tagLst>
</file>

<file path=ppt/tags/tag19.xml><?xml version="1.0" encoding="utf-8"?>
<p:tagLst xmlns:p="http://schemas.openxmlformats.org/presentationml/2006/main">
  <p:tag name="KSO_WM_UNIT_TABLE_BEAUTIFY" val="smartTable{8c17ed1b-dd3f-46fb-bcc0-1277ea681bf7}"/>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20.xml><?xml version="1.0" encoding="utf-8"?>
<p:tagLst xmlns:p="http://schemas.openxmlformats.org/presentationml/2006/main">
  <p:tag name="commondata" val="eyJoZGlkIjoiYjk5ODM0YmMxOWJiYWQyNDU4MGIzYWRmYTA0ZmI5NDcifQ=="/>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5906</Words>
  <Application>WPS 演示</Application>
  <PresentationFormat>自定义</PresentationFormat>
  <Paragraphs>905</Paragraphs>
  <Slides>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宋体</vt:lpstr>
      <vt:lpstr>Wingdings</vt:lpstr>
      <vt:lpstr>Calibri</vt:lpstr>
      <vt:lpstr>微软雅黑</vt:lpstr>
      <vt:lpstr>HarmonyOS Sans SC</vt:lpstr>
      <vt:lpstr>Arial Unicode MS</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482</cp:revision>
  <dcterms:created xsi:type="dcterms:W3CDTF">2014-05-08T07:59:00Z</dcterms:created>
  <dcterms:modified xsi:type="dcterms:W3CDTF">2025-04-23T10:44:32Z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16247387346D41F3BD53D6920DE1C6E4_13</vt:lpwstr>
  </property>
</Properties>
</file>