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8" r:id="rId3"/>
    <p:sldId id="260" r:id="rId5"/>
    <p:sldId id="262" r:id="rId6"/>
    <p:sldId id="263" r:id="rId7"/>
    <p:sldId id="264" r:id="rId8"/>
  </p:sldIdLst>
  <p:sldSz cx="7569200" cy="10693400"/>
  <p:notesSz cx="7569200" cy="106934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5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808080"/>
    <a:srgbClr val="CC0000"/>
    <a:srgbClr val="3399FF"/>
    <a:srgbClr val="3366FF"/>
    <a:srgbClr val="0099FF"/>
    <a:srgbClr val="00CCFF"/>
    <a:srgbClr val="0099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18" y="300"/>
      </p:cViewPr>
      <p:guideLst>
        <p:guide orient="horz" pos="2855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7462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7462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800" noProof="1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A6F8D71-63C0-4C00-B2B8-CDCFDA9B4C0A}" type="datetimeFigureOut"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757238" y="5080000"/>
            <a:ext cx="6054725" cy="4811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单击此处编辑母版文本样式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第二级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第三级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第四级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第五级</a:t>
            </a:r>
            <a:endParaRPr lang="zh-CN" altLang="en-US" sz="1200" dirty="0">
              <a:latin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Font typeface="Arial" panose="020B0604020202020204" pitchFamily="34" charset="0"/>
              <a:buNone/>
            </a:pPr>
            <a:fld id="{9A0DB2DC-4C9A-4742-B13C-FB6460FD3503}" type="slidenum">
              <a:rPr lang="zh-CN" altLang="en-US" sz="1800" dirty="0">
                <a:latin typeface="Arial" panose="020B0604020202020204" pitchFamily="34" charset="0"/>
              </a:rPr>
            </a:fld>
            <a:endParaRPr lang="zh-CN" altLang="en-US" sz="18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88925" y="0"/>
            <a:ext cx="4156075" cy="5873750"/>
          </a:xfrm>
        </p:spPr>
      </p:sp>
      <p:sp>
        <p:nvSpPr>
          <p:cNvPr id="5123" name="备注占位符 2"/>
          <p:cNvSpPr>
            <a:spLocks noGrp="1" noRot="1" noChangeAspect="1"/>
          </p:cNvSpPr>
          <p:nvPr>
            <p:ph type="body"/>
          </p:nvPr>
        </p:nvSpPr>
        <p:spPr>
          <a:xfrm>
            <a:off x="3565525" y="0"/>
            <a:ext cx="0" cy="5873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V 1.00 initial version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6150" y="1750055"/>
            <a:ext cx="5676900" cy="3722887"/>
          </a:xfrm>
          <a:prstGeom prst="rect">
            <a:avLst/>
          </a:prstGeom>
        </p:spPr>
        <p:txBody>
          <a:bodyPr anchor="b"/>
          <a:lstStyle>
            <a:lvl1pPr algn="ctr"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6150" y="5616511"/>
            <a:ext cx="5676900" cy="2581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90"/>
            </a:lvl1pPr>
            <a:lvl2pPr marL="283845" indent="0" algn="ctr">
              <a:buNone/>
              <a:defRPr sz="1240"/>
            </a:lvl2pPr>
            <a:lvl3pPr marL="567690" indent="0" algn="ctr">
              <a:buNone/>
              <a:defRPr sz="1120"/>
            </a:lvl3pPr>
            <a:lvl4pPr marL="851535" indent="0" algn="ctr">
              <a:buNone/>
              <a:defRPr sz="995"/>
            </a:lvl4pPr>
            <a:lvl5pPr marL="1135380" indent="0" algn="ctr">
              <a:buNone/>
              <a:defRPr sz="995"/>
            </a:lvl5pPr>
            <a:lvl6pPr marL="1419225" indent="0" algn="ctr">
              <a:buNone/>
              <a:defRPr sz="995"/>
            </a:lvl6pPr>
            <a:lvl7pPr marL="1703070" indent="0" algn="ctr">
              <a:buNone/>
              <a:defRPr sz="995"/>
            </a:lvl7pPr>
            <a:lvl8pPr marL="1986915" indent="0" algn="ctr">
              <a:buNone/>
              <a:defRPr sz="995"/>
            </a:lvl8pPr>
            <a:lvl9pPr marL="2270760" indent="0" algn="ctr">
              <a:buNone/>
              <a:defRPr sz="995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6709" y="569325"/>
            <a:ext cx="1632109" cy="9062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0383" y="569325"/>
            <a:ext cx="4801711" cy="9062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440" y="2665925"/>
            <a:ext cx="6528435" cy="4448157"/>
          </a:xfrm>
          <a:prstGeom prst="rect">
            <a:avLst/>
          </a:prstGeom>
        </p:spPr>
        <p:txBody>
          <a:bodyPr anchor="b"/>
          <a:lstStyle>
            <a:lvl1pPr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440" y="7156163"/>
            <a:ext cx="6528435" cy="2339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84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69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 marL="85153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4pPr>
            <a:lvl5pPr marL="113538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5pPr>
            <a:lvl6pPr marL="141922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6pPr>
            <a:lvl7pPr marL="170307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7pPr>
            <a:lvl8pPr marL="198691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8pPr>
            <a:lvl9pPr marL="227076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0383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31908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569325"/>
            <a:ext cx="6528435" cy="2066896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1368" y="2621369"/>
            <a:ext cx="320212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368" y="3906061"/>
            <a:ext cx="320212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1908" y="2621369"/>
            <a:ext cx="321789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1908" y="3906061"/>
            <a:ext cx="321789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>
              <a:defRPr sz="1985"/>
            </a:lvl1pPr>
            <a:lvl2pPr>
              <a:defRPr sz="1740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5"/>
            </a:lvl1pPr>
            <a:lvl2pPr marL="283845" indent="0">
              <a:buNone/>
              <a:defRPr sz="1740"/>
            </a:lvl2pPr>
            <a:lvl3pPr marL="567690" indent="0">
              <a:buNone/>
              <a:defRPr sz="1490"/>
            </a:lvl3pPr>
            <a:lvl4pPr marL="851535" indent="0">
              <a:buNone/>
              <a:defRPr sz="1240"/>
            </a:lvl4pPr>
            <a:lvl5pPr marL="1135380" indent="0">
              <a:buNone/>
              <a:defRPr sz="1240"/>
            </a:lvl5pPr>
            <a:lvl6pPr marL="1419225" indent="0">
              <a:buNone/>
              <a:defRPr sz="1240"/>
            </a:lvl6pPr>
            <a:lvl7pPr marL="1703070" indent="0">
              <a:buNone/>
              <a:defRPr sz="1240"/>
            </a:lvl7pPr>
            <a:lvl8pPr marL="1986915" indent="0">
              <a:buNone/>
              <a:defRPr sz="1240"/>
            </a:lvl8pPr>
            <a:lvl9pPr marL="2270760" indent="0">
              <a:buNone/>
              <a:defRPr sz="124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9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2.png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image" Target="../media/image2.pn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9.xml"/><Relationship Id="rId4" Type="http://schemas.openxmlformats.org/officeDocument/2006/relationships/image" Target="../media/image2.png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4" name="对角圆角矩形 11"/>
          <p:cNvSpPr/>
          <p:nvPr>
            <p:custDataLst>
              <p:tags r:id="rId1"/>
            </p:custDataLst>
          </p:nvPr>
        </p:nvSpPr>
        <p:spPr>
          <a:xfrm>
            <a:off x="623570" y="1180465"/>
            <a:ext cx="6623685" cy="768985"/>
          </a:xfrm>
          <a:prstGeom prst="roundRect">
            <a:avLst/>
          </a:prstGeom>
          <a:solidFill>
            <a:srgbClr val="C00000"/>
          </a:solidFill>
          <a:ln w="9525">
            <a:noFill/>
          </a:ln>
        </p:spPr>
        <p:txBody>
          <a:bodyPr anchor="ctr" anchorCtr="0"/>
          <a:p>
            <a:pPr marL="36195" algn="l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Datasheet|BE5100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双频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2.5G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上行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Wi-Fi7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吸顶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AP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36195" algn="l">
              <a:lnSpc>
                <a:spcPct val="100000"/>
              </a:lnSpc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FR-WA22GEP-5100C1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027" name="object 46"/>
          <p:cNvSpPr/>
          <p:nvPr>
            <p:custDataLst>
              <p:tags r:id="rId2"/>
            </p:custDataLst>
          </p:nvPr>
        </p:nvSpPr>
        <p:spPr>
          <a:xfrm>
            <a:off x="623570" y="4552950"/>
            <a:ext cx="6581140" cy="13798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indent="3048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extLst>
                <a:ext uri="{35155182-B16C-46BC-9424-99874614C6A1}">
                  <wpsdc:indentchars xmlns:wpsdc="http://www.wps.cn/officeDocument/2017/drawingmlCustomData" val="200" checksum="1077528236"/>
                </a:ext>
              </a:extLst>
            </a:pP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FR-WA22GEP-5100C1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支持IEEE802.11be标准同时向下兼容IEEE802.11ax/ac/n/g/b/a，提供最高达 5.1Gbps的无线数据传输速率,具有速度快，延时低，容量大，更安全，更省电的特性。相比前代Wi-Fi，连接速率和网络总容量都有巨大的提升，网络延时，通道干扰降低，提升数据传输效率，提升连接安全性。在如今高密度，高拥挤的网络环境下，时延更低，带宽更高。并且支持吸顶式安装设计，非常适用企业、酒店、机场、学校等室内或者公共场所实现高速网络覆盖 。 同时该产品支持802.3at标准供电，使得此款AP在即使没有交流电源的场所也能安装，降低了安装成本， 也使安装使用更加简洁、方便、灵活，改善了传统的网络布局。</a:t>
            </a:r>
            <a:endParaRPr 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34" name="组合 3091"/>
          <p:cNvGrpSpPr/>
          <p:nvPr/>
        </p:nvGrpSpPr>
        <p:grpSpPr>
          <a:xfrm>
            <a:off x="0" y="131763"/>
            <a:ext cx="2822575" cy="714375"/>
            <a:chOff x="0" y="0"/>
            <a:chExt cx="4443" cy="1124"/>
          </a:xfrm>
        </p:grpSpPr>
        <p:sp>
          <p:nvSpPr>
            <p:cNvPr id="1039" name="矩形 19"/>
            <p:cNvSpPr/>
            <p:nvPr/>
          </p:nvSpPr>
          <p:spPr>
            <a:xfrm>
              <a:off x="0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040" name="Picture 20" descr="C:\Users\Administrator\Desktop\未标题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3" y="273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4"/>
            </p:custDataLst>
          </p:nvPr>
        </p:nvSpPr>
        <p:spPr>
          <a:xfrm>
            <a:off x="623570" y="4168788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5"/>
            </p:custDataLst>
          </p:nvPr>
        </p:nvSpPr>
        <p:spPr>
          <a:xfrm>
            <a:off x="623570" y="4179253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产品概述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对角圆角矩形 11"/>
          <p:cNvSpPr/>
          <p:nvPr>
            <p:custDataLst>
              <p:tags r:id="rId6"/>
            </p:custDataLst>
          </p:nvPr>
        </p:nvSpPr>
        <p:spPr>
          <a:xfrm>
            <a:off x="607060" y="695072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6"/>
          <p:cNvSpPr/>
          <p:nvPr>
            <p:custDataLst>
              <p:tags r:id="rId7"/>
            </p:custDataLst>
          </p:nvPr>
        </p:nvSpPr>
        <p:spPr>
          <a:xfrm>
            <a:off x="607060" y="696118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产品特性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54" name="object 16"/>
          <p:cNvSpPr/>
          <p:nvPr>
            <p:custDataLst>
              <p:tags r:id="rId8"/>
            </p:custDataLst>
          </p:nvPr>
        </p:nvSpPr>
        <p:spPr>
          <a:xfrm>
            <a:off x="623570" y="7360920"/>
            <a:ext cx="6381750" cy="34347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支持802.11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be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支持双频并发高达5100Mbps的无线传输速率，具备速率自适应功能，自动调整无线传输速率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提供1个上行2.5G LAN口，1个下行千兆LAN口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支持MLO、MRU和Puncturing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大范围覆盖，5根3dBi PCB天线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~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℃工作温度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最高支持256个无线用户接入(推荐并发接入终端数：60)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16810" y="2134870"/>
            <a:ext cx="2567305" cy="19646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138" name="Group 1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771208" y="1674495"/>
          <a:ext cx="6026785" cy="8036560"/>
        </p:xfrm>
        <a:graphic>
          <a:graphicData uri="http://schemas.openxmlformats.org/drawingml/2006/table">
            <a:tbl>
              <a:tblPr/>
              <a:tblGrid>
                <a:gridCol w="1711325"/>
                <a:gridCol w="4315460"/>
              </a:tblGrid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产品型号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200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FR-WA22GEP-5100C1</a:t>
                      </a:r>
                      <a:endParaRPr lang="en-US" altLang="zh-CN" sz="1200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芯片方案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AN7563PT+MT7991AV+MT7976CN+EN8811H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CPU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双频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1.0GHz</a:t>
                      </a:r>
                      <a:endParaRPr lang="en-US" altLang="zh-CN" sz="1200" b="0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RAM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512MByte(DDR3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ROM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128MByte(SPI NAND 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Flash)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外置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FEM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无外置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FEM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指示灯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系统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灯</a:t>
                      </a:r>
                      <a:endParaRPr lang="zh-CN" altLang="en-US" sz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接口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10/100/1000/2500Mbps LAN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口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(RJ45)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个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10/100/1000Mbps 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LAN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口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(RJ45)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DC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电源接口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按键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algn="l" defTabSz="914400" rtl="0" eaLnBrk="1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复位按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键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天线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2*2.4G 3dBi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,3*5G 3dBi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电源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802.3at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供电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/12V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供电可选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外形尺寸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225*220*42mm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安装方式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吸顶</a:t>
                      </a:r>
                      <a:endParaRPr kumimoji="0" lang="zh-CN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ESD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IEC61000-4-2, Level 3: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接触放电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kV,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气隙放电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±8kV</a:t>
                      </a:r>
                      <a:endParaRPr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浪涌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IEC61000-4-5, 共模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2kV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温度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~40℃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存储温度：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-40~70℃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湿度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工作湿度：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10%~90% (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非冷凝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存储湿度：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5%~95% (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非冷凝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494790"/>
          <a:ext cx="6280150" cy="831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25"/>
                <a:gridCol w="1558925"/>
                <a:gridCol w="1938020"/>
                <a:gridCol w="1922780"/>
              </a:tblGrid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无线协议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5GHz: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IEEE 802.11be,IEEE 802.11ax,IEEE 802.11ac,IEEE 802.11n,IEEE 802.11a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2.4GHz:IEEE 802.11be,IEEE 802.11ax,IEEE 802.11ac,IEEE 802.11n,IEEE 802.11g,IEEE 802.11b</a:t>
                      </a:r>
                      <a:endParaRPr lang="en-US" altLang="zh-CN" sz="9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工作频率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2.4GHz &amp; 5GHz</a:t>
                      </a:r>
                      <a:endParaRPr lang="en-US" altLang="zh-CN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信号速率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689Mbps(2T2R)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4324Mbps</a:t>
                      </a:r>
                      <a:r>
                        <a:rPr lang="en-US" altLang="zh-CN" sz="9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(3T3R)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96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调制方式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802.11b:CCK, QPSK, BPSK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algn="l"/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    IEEE 802.11g/a:OFDM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11n:QPSK, BPSK, 16QAM, 64QAM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11ac:BPSK, QPSK, 16QAM, 64QAM, 256QAM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11ax:BPSK, QPSK, 16QAM, 64QAM, 256QAM, 1024QAM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IEEE 802.11be:BPSK, QPSK, 16QAM, 64QAM, 256QAM, 1024QAM, 4096QAM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1295">
                <a:tc rowSpan="1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002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23±2dBm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.5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±2dBm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.5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±2dBm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26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034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EHT40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row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22±2dBm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21±2dBm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21±2dBm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2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rgbClr r="0" g="0" b="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rgbClr r="0" g="0" b="0"/>
                      </a:solidFill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rgbClr r="0" g="0" b="0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5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7047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817"/>
                <a:gridCol w="1888490"/>
                <a:gridCol w="1888593"/>
              </a:tblGrid>
              <a:tr h="215900">
                <a:tc rowSpan="16">
                  <a:txBody>
                    <a:bodyPr/>
                    <a:p>
                      <a:pPr indent="0" algn="ctr">
                        <a:buNone/>
                      </a:pP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17±2dBm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16.5±2dBm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ax HE-SU160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18.5±2dBm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13±2dBm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rowSpan="1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2.4G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802.11ax HE-SU20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MCS11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802.11ax HE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-</a:t>
                      </a: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SU40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2700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-92dBm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 </a:t>
                      </a:r>
                      <a:r>
                        <a:rPr lang="zh-CN" altLang="en-US" sz="800"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zh-CN" altLang="en-US" sz="80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802.11be EHT20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algn="l">
                        <a:buClrTx/>
                        <a:buSzTx/>
                        <a:buFontTx/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802.11be EHT40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MCS0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MCS13</a:t>
                      </a:r>
                      <a:endParaRPr lang="en-US" altLang="zh-CN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661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817"/>
                <a:gridCol w="1888490"/>
                <a:gridCol w="1888593"/>
              </a:tblGrid>
              <a:tr h="215900">
                <a:tc rowSpan="31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-76dBm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-69dBm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-90dBm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-66dBm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-64dBm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-61dBm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802.11ax HE-SU160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-55dBm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-93dBm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-57dBm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-91dBm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-54.5dBm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-88dBm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-51.5dBm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802.11be EHT160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-85dBm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000">
                <a:tc vMerge="1">
                  <a:tcPr>
                    <a:lnL w="28575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MCS13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-48.5dBm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10.xml><?xml version="1.0" encoding="utf-8"?>
<p:tagLst xmlns:p="http://schemas.openxmlformats.org/presentationml/2006/main">
  <p:tag name="TABLE_ENDDRAG_ORIGIN_RECT" val="474*603"/>
  <p:tag name="TABLE_ENDDRAG_RECT" val="59*131*474*603"/>
</p:tagLst>
</file>

<file path=ppt/tags/tag11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2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3.xml><?xml version="1.0" encoding="utf-8"?>
<p:tagLst xmlns:p="http://schemas.openxmlformats.org/presentationml/2006/main">
  <p:tag name="KSO_WM_UNIT_TABLE_BEAUTIFY" val="smartTable{de51aea1-db03-4848-8347-8a26fe9bc1a8}"/>
  <p:tag name="TABLE_ENDDRAG_ORIGIN_RECT" val="494*654"/>
  <p:tag name="TABLE_ENDDRAG_RECT" val="59*117*494*654"/>
</p:tagLst>
</file>

<file path=ppt/tags/tag14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5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6.xml><?xml version="1.0" encoding="utf-8"?>
<p:tagLst xmlns:p="http://schemas.openxmlformats.org/presentationml/2006/main">
  <p:tag name="KSO_WM_UNIT_TABLE_BEAUTIFY" val="smartTable{72a46558-e7f7-4bcb-84bd-b874c49371f0}"/>
</p:tagLst>
</file>

<file path=ppt/tags/tag17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9.xml><?xml version="1.0" encoding="utf-8"?>
<p:tagLst xmlns:p="http://schemas.openxmlformats.org/presentationml/2006/main">
  <p:tag name="KSO_WM_UNIT_TABLE_BEAUTIFY" val="smartTable{f6eed6fd-85a0-4f4d-933f-5ea4a6eb7b3c}"/>
</p:tagLst>
</file>

<file path=ppt/tags/tag2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20.xml><?xml version="1.0" encoding="utf-8"?>
<p:tagLst xmlns:p="http://schemas.openxmlformats.org/presentationml/2006/main">
  <p:tag name="commondata" val="eyJoZGlkIjoiMTQyYWFlZWIzNWNlOTUyYTQ0Y2M3MGY0YjM0MmUzMzUifQ=="/>
</p:tagLst>
</file>

<file path=ppt/tags/tag3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4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5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6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7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9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AB0534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5217</Words>
  <Application>WPS 演示</Application>
  <PresentationFormat>自定义</PresentationFormat>
  <Paragraphs>907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HarmonyOS Sans SC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Archie</dc:creator>
  <cp:lastModifiedBy>$haw</cp:lastModifiedBy>
  <cp:revision>470</cp:revision>
  <dcterms:created xsi:type="dcterms:W3CDTF">2014-05-08T07:59:00Z</dcterms:created>
  <dcterms:modified xsi:type="dcterms:W3CDTF">2024-10-18T08:44:21Z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3BD66A1B200643DBBBAACFD71D4EC392_13</vt:lpwstr>
  </property>
</Properties>
</file>