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258" r:id="rId3"/>
    <p:sldId id="260" r:id="rId5"/>
    <p:sldId id="262" r:id="rId6"/>
    <p:sldId id="263" r:id="rId7"/>
  </p:sldIdLst>
  <p:sldSz cx="7569200" cy="10693400"/>
  <p:notesSz cx="7569200" cy="10693400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5" userDrawn="1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00000"/>
    <a:srgbClr val="808080"/>
    <a:srgbClr val="CC0000"/>
    <a:srgbClr val="3399FF"/>
    <a:srgbClr val="3366FF"/>
    <a:srgbClr val="0099FF"/>
    <a:srgbClr val="00CCFF"/>
    <a:srgbClr val="0099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518" y="300"/>
      </p:cViewPr>
      <p:guideLst>
        <p:guide orient="horz" pos="2855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7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9987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7462" y="0"/>
            <a:ext cx="3279987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9987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7462" y="10156874"/>
            <a:ext cx="3279987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9775" cy="53498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/>
          </p:cNvSpPr>
          <p:nvPr>
            <p:ph type="dt" idx="1"/>
          </p:nvPr>
        </p:nvSpPr>
        <p:spPr>
          <a:xfrm>
            <a:off x="4287838" y="0"/>
            <a:ext cx="3279775" cy="53498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Arial" panose="020B0604020202020204" pitchFamily="34" charset="0"/>
              <a:buNone/>
              <a:defRPr sz="1800" noProof="1">
                <a:latin typeface="Arial" panose="020B0604020202020204" pitchFamily="34" charset="0"/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A6F8D71-63C0-4C00-B2B8-CDCFDA9B4C0A}" type="datetimeFigureOut"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2365375" y="801688"/>
            <a:ext cx="2838450" cy="4010025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备注占位符 4"/>
          <p:cNvSpPr>
            <a:spLocks noGrp="1" noRot="1" noChangeAspect="1"/>
          </p:cNvSpPr>
          <p:nvPr/>
        </p:nvSpPr>
        <p:spPr>
          <a:xfrm>
            <a:off x="757238" y="5080000"/>
            <a:ext cx="6054725" cy="48117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单击此处编辑母版文本样式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第二级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第三级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第四级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第五级</a:t>
            </a:r>
            <a:endParaRPr lang="zh-CN" altLang="en-US" sz="1200" dirty="0">
              <a:latin typeface="Arial" panose="020B0604020202020204" pitchFamily="34" charset="0"/>
            </a:endParaRPr>
          </a:p>
        </p:txBody>
      </p:sp>
      <p:sp>
        <p:nvSpPr>
          <p:cNvPr id="205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7838" y="10156825"/>
            <a:ext cx="3279775" cy="5334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Font typeface="Arial" panose="020B0604020202020204" pitchFamily="34" charset="0"/>
              <a:buNone/>
            </a:pPr>
            <a:fld id="{9A0DB2DC-4C9A-4742-B13C-FB6460FD3503}" type="slidenum">
              <a:rPr lang="zh-CN" altLang="en-US" sz="1800" dirty="0">
                <a:latin typeface="Arial" panose="020B0604020202020204" pitchFamily="34" charset="0"/>
              </a:rPr>
            </a:fld>
            <a:endParaRPr lang="zh-CN" altLang="en-US" sz="18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88925" y="0"/>
            <a:ext cx="4156075" cy="5873750"/>
          </a:xfrm>
        </p:spPr>
      </p:sp>
      <p:sp>
        <p:nvSpPr>
          <p:cNvPr id="5123" name="备注占位符 2"/>
          <p:cNvSpPr>
            <a:spLocks noGrp="1" noRot="1" noChangeAspect="1"/>
          </p:cNvSpPr>
          <p:nvPr>
            <p:ph type="body"/>
          </p:nvPr>
        </p:nvSpPr>
        <p:spPr>
          <a:xfrm>
            <a:off x="3565525" y="0"/>
            <a:ext cx="0" cy="58737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V 1.00 initial version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46150" y="1750055"/>
            <a:ext cx="5676900" cy="3722887"/>
          </a:xfrm>
          <a:prstGeom prst="rect">
            <a:avLst/>
          </a:prstGeom>
        </p:spPr>
        <p:txBody>
          <a:bodyPr anchor="b"/>
          <a:lstStyle>
            <a:lvl1pPr algn="ctr">
              <a:defRPr sz="372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46150" y="5616511"/>
            <a:ext cx="5676900" cy="2581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90"/>
            </a:lvl1pPr>
            <a:lvl2pPr marL="283845" indent="0" algn="ctr">
              <a:buNone/>
              <a:defRPr sz="1240"/>
            </a:lvl2pPr>
            <a:lvl3pPr marL="567690" indent="0" algn="ctr">
              <a:buNone/>
              <a:defRPr sz="1120"/>
            </a:lvl3pPr>
            <a:lvl4pPr marL="851535" indent="0" algn="ctr">
              <a:buNone/>
              <a:defRPr sz="995"/>
            </a:lvl4pPr>
            <a:lvl5pPr marL="1135380" indent="0" algn="ctr">
              <a:buNone/>
              <a:defRPr sz="995"/>
            </a:lvl5pPr>
            <a:lvl6pPr marL="1419225" indent="0" algn="ctr">
              <a:buNone/>
              <a:defRPr sz="995"/>
            </a:lvl6pPr>
            <a:lvl7pPr marL="1703070" indent="0" algn="ctr">
              <a:buNone/>
              <a:defRPr sz="995"/>
            </a:lvl7pPr>
            <a:lvl8pPr marL="1986915" indent="0" algn="ctr">
              <a:buNone/>
              <a:defRPr sz="995"/>
            </a:lvl8pPr>
            <a:lvl9pPr marL="2270760" indent="0" algn="ctr">
              <a:buNone/>
              <a:defRPr sz="995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16709" y="569325"/>
            <a:ext cx="1632109" cy="9062162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20383" y="569325"/>
            <a:ext cx="4801711" cy="90621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6440" y="2665925"/>
            <a:ext cx="6528435" cy="4448157"/>
          </a:xfrm>
          <a:prstGeom prst="rect">
            <a:avLst/>
          </a:prstGeom>
        </p:spPr>
        <p:txBody>
          <a:bodyPr anchor="b"/>
          <a:lstStyle>
            <a:lvl1pPr>
              <a:defRPr sz="372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6440" y="7156163"/>
            <a:ext cx="6528435" cy="23391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1pPr>
            <a:lvl2pPr marL="283845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69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3pPr>
            <a:lvl4pPr marL="85153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4pPr>
            <a:lvl5pPr marL="113538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5pPr>
            <a:lvl6pPr marL="141922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6pPr>
            <a:lvl7pPr marL="170307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7pPr>
            <a:lvl8pPr marL="198691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8pPr>
            <a:lvl9pPr marL="227076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20383" y="2846623"/>
            <a:ext cx="3216910" cy="67848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31908" y="2846623"/>
            <a:ext cx="3216910" cy="67848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569325"/>
            <a:ext cx="6528435" cy="2066896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1368" y="2621369"/>
            <a:ext cx="3202126" cy="1284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90" b="1"/>
            </a:lvl1pPr>
            <a:lvl2pPr marL="283845" indent="0">
              <a:buNone/>
              <a:defRPr sz="1240" b="1"/>
            </a:lvl2pPr>
            <a:lvl3pPr marL="567690" indent="0">
              <a:buNone/>
              <a:defRPr sz="1120" b="1"/>
            </a:lvl3pPr>
            <a:lvl4pPr marL="851535" indent="0">
              <a:buNone/>
              <a:defRPr sz="995" b="1"/>
            </a:lvl4pPr>
            <a:lvl5pPr marL="1135380" indent="0">
              <a:buNone/>
              <a:defRPr sz="995" b="1"/>
            </a:lvl5pPr>
            <a:lvl6pPr marL="1419225" indent="0">
              <a:buNone/>
              <a:defRPr sz="995" b="1"/>
            </a:lvl6pPr>
            <a:lvl7pPr marL="1703070" indent="0">
              <a:buNone/>
              <a:defRPr sz="995" b="1"/>
            </a:lvl7pPr>
            <a:lvl8pPr marL="1986915" indent="0">
              <a:buNone/>
              <a:defRPr sz="995" b="1"/>
            </a:lvl8pPr>
            <a:lvl9pPr marL="2270760" indent="0">
              <a:buNone/>
              <a:defRPr sz="995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1368" y="3906061"/>
            <a:ext cx="3202126" cy="57452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31908" y="2621369"/>
            <a:ext cx="3217896" cy="1284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90" b="1"/>
            </a:lvl1pPr>
            <a:lvl2pPr marL="283845" indent="0">
              <a:buNone/>
              <a:defRPr sz="1240" b="1"/>
            </a:lvl2pPr>
            <a:lvl3pPr marL="567690" indent="0">
              <a:buNone/>
              <a:defRPr sz="1120" b="1"/>
            </a:lvl3pPr>
            <a:lvl4pPr marL="851535" indent="0">
              <a:buNone/>
              <a:defRPr sz="995" b="1"/>
            </a:lvl4pPr>
            <a:lvl5pPr marL="1135380" indent="0">
              <a:buNone/>
              <a:defRPr sz="995" b="1"/>
            </a:lvl5pPr>
            <a:lvl6pPr marL="1419225" indent="0">
              <a:buNone/>
              <a:defRPr sz="995" b="1"/>
            </a:lvl6pPr>
            <a:lvl7pPr marL="1703070" indent="0">
              <a:buNone/>
              <a:defRPr sz="995" b="1"/>
            </a:lvl7pPr>
            <a:lvl8pPr marL="1986915" indent="0">
              <a:buNone/>
              <a:defRPr sz="995" b="1"/>
            </a:lvl8pPr>
            <a:lvl9pPr marL="2270760" indent="0">
              <a:buNone/>
              <a:defRPr sz="995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31908" y="3906061"/>
            <a:ext cx="3217896" cy="57452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712893"/>
            <a:ext cx="2441264" cy="2495127"/>
          </a:xfrm>
          <a:prstGeom prst="rect">
            <a:avLst/>
          </a:prstGeom>
        </p:spPr>
        <p:txBody>
          <a:bodyPr anchor="b"/>
          <a:lstStyle>
            <a:lvl1pPr>
              <a:defRPr sz="198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17896" y="1539652"/>
            <a:ext cx="3831908" cy="7599245"/>
          </a:xfrm>
          <a:prstGeom prst="rect">
            <a:avLst/>
          </a:prstGeom>
        </p:spPr>
        <p:txBody>
          <a:bodyPr/>
          <a:lstStyle>
            <a:lvl1pPr>
              <a:defRPr sz="1985"/>
            </a:lvl1pPr>
            <a:lvl2pPr>
              <a:defRPr sz="1740"/>
            </a:lvl2pPr>
            <a:lvl3pPr>
              <a:defRPr sz="1490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1368" y="3208020"/>
            <a:ext cx="2441264" cy="5943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95"/>
            </a:lvl1pPr>
            <a:lvl2pPr marL="283845" indent="0">
              <a:buNone/>
              <a:defRPr sz="870"/>
            </a:lvl2pPr>
            <a:lvl3pPr marL="567690" indent="0">
              <a:buNone/>
              <a:defRPr sz="745"/>
            </a:lvl3pPr>
            <a:lvl4pPr marL="851535" indent="0">
              <a:buNone/>
              <a:defRPr sz="620"/>
            </a:lvl4pPr>
            <a:lvl5pPr marL="1135380" indent="0">
              <a:buNone/>
              <a:defRPr sz="620"/>
            </a:lvl5pPr>
            <a:lvl6pPr marL="1419225" indent="0">
              <a:buNone/>
              <a:defRPr sz="620"/>
            </a:lvl6pPr>
            <a:lvl7pPr marL="1703070" indent="0">
              <a:buNone/>
              <a:defRPr sz="620"/>
            </a:lvl7pPr>
            <a:lvl8pPr marL="1986915" indent="0">
              <a:buNone/>
              <a:defRPr sz="620"/>
            </a:lvl8pPr>
            <a:lvl9pPr marL="2270760" indent="0">
              <a:buNone/>
              <a:defRPr sz="62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712893"/>
            <a:ext cx="2441264" cy="2495127"/>
          </a:xfrm>
          <a:prstGeom prst="rect">
            <a:avLst/>
          </a:prstGeom>
        </p:spPr>
        <p:txBody>
          <a:bodyPr anchor="b"/>
          <a:lstStyle>
            <a:lvl1pPr>
              <a:defRPr sz="198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217896" y="1539652"/>
            <a:ext cx="3831908" cy="75992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5"/>
            </a:lvl1pPr>
            <a:lvl2pPr marL="283845" indent="0">
              <a:buNone/>
              <a:defRPr sz="1740"/>
            </a:lvl2pPr>
            <a:lvl3pPr marL="567690" indent="0">
              <a:buNone/>
              <a:defRPr sz="1490"/>
            </a:lvl3pPr>
            <a:lvl4pPr marL="851535" indent="0">
              <a:buNone/>
              <a:defRPr sz="1240"/>
            </a:lvl4pPr>
            <a:lvl5pPr marL="1135380" indent="0">
              <a:buNone/>
              <a:defRPr sz="1240"/>
            </a:lvl5pPr>
            <a:lvl6pPr marL="1419225" indent="0">
              <a:buNone/>
              <a:defRPr sz="1240"/>
            </a:lvl6pPr>
            <a:lvl7pPr marL="1703070" indent="0">
              <a:buNone/>
              <a:defRPr sz="1240"/>
            </a:lvl7pPr>
            <a:lvl8pPr marL="1986915" indent="0">
              <a:buNone/>
              <a:defRPr sz="1240"/>
            </a:lvl8pPr>
            <a:lvl9pPr marL="2270760" indent="0">
              <a:buNone/>
              <a:defRPr sz="124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9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1368" y="3208020"/>
            <a:ext cx="2441264" cy="5943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95"/>
            </a:lvl1pPr>
            <a:lvl2pPr marL="283845" indent="0">
              <a:buNone/>
              <a:defRPr sz="870"/>
            </a:lvl2pPr>
            <a:lvl3pPr marL="567690" indent="0">
              <a:buNone/>
              <a:defRPr sz="745"/>
            </a:lvl3pPr>
            <a:lvl4pPr marL="851535" indent="0">
              <a:buNone/>
              <a:defRPr sz="620"/>
            </a:lvl4pPr>
            <a:lvl5pPr marL="1135380" indent="0">
              <a:buNone/>
              <a:defRPr sz="620"/>
            </a:lvl5pPr>
            <a:lvl6pPr marL="1419225" indent="0">
              <a:buNone/>
              <a:defRPr sz="620"/>
            </a:lvl6pPr>
            <a:lvl7pPr marL="1703070" indent="0">
              <a:buNone/>
              <a:defRPr sz="620"/>
            </a:lvl7pPr>
            <a:lvl8pPr marL="1986915" indent="0">
              <a:buNone/>
              <a:defRPr sz="620"/>
            </a:lvl8pPr>
            <a:lvl9pPr marL="2270760" indent="0">
              <a:buNone/>
              <a:defRPr sz="62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3.xml"/><Relationship Id="rId4" Type="http://schemas.openxmlformats.org/officeDocument/2006/relationships/image" Target="../media/image2.png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6.xml"/><Relationship Id="rId4" Type="http://schemas.openxmlformats.org/officeDocument/2006/relationships/image" Target="../media/image2.png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4" name="对角圆角矩形 11"/>
          <p:cNvSpPr/>
          <p:nvPr>
            <p:custDataLst>
              <p:tags r:id="rId1"/>
            </p:custDataLst>
          </p:nvPr>
        </p:nvSpPr>
        <p:spPr>
          <a:xfrm>
            <a:off x="623570" y="1180465"/>
            <a:ext cx="6623685" cy="768985"/>
          </a:xfrm>
          <a:prstGeom prst="roundRect">
            <a:avLst/>
          </a:prstGeom>
          <a:solidFill>
            <a:srgbClr val="C00000"/>
          </a:solidFill>
          <a:ln w="9525">
            <a:noFill/>
          </a:ln>
        </p:spPr>
        <p:txBody>
          <a:bodyPr anchor="ctr" anchorCtr="0"/>
          <a:p>
            <a:pPr marL="36195" algn="l">
              <a:lnSpc>
                <a:spcPct val="100000"/>
              </a:lnSpc>
              <a:buNone/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Datasheet|AX3000双频千兆上行Wi-Fi6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家用路由器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  <a:p>
            <a:pPr marL="36195" algn="l">
              <a:lnSpc>
                <a:spcPct val="100000"/>
              </a:lnSpc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FR-WR24G-3000</a:t>
            </a: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D1</a:t>
            </a:r>
            <a:endParaRPr lang="en-US" altLang="zh-CN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1027" name="object 46"/>
          <p:cNvSpPr/>
          <p:nvPr>
            <p:custDataLst>
              <p:tags r:id="rId2"/>
            </p:custDataLst>
          </p:nvPr>
        </p:nvSpPr>
        <p:spPr>
          <a:xfrm>
            <a:off x="623570" y="4696460"/>
            <a:ext cx="6581140" cy="137985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 indent="3048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extLst>
                <a:ext uri="{35155182-B16C-46BC-9424-99874614C6A1}">
                  <wpsdc:indentchars xmlns:wpsdc="http://www.wps.cn/officeDocument/2017/drawingmlCustomData" val="200" checksum="1077528236"/>
                </a:ext>
              </a:extLst>
            </a:pP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FR-WR24GP-3000D1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支持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IEEE802.11ax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标准同时向下兼容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IEEE802.11ac/n/g/b/a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，提供最高达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3.0Gbps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的无线数据传输速率，搭配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根外置天线，具有速度快，延时低，容量大，更安全，更省电的特性。相比前代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Wi-Fi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，连接速率和网络总容量都有巨大的提升，网络延时，信道干扰降低，提升数据传输效率，提升连接安全性。在如今高密度，高拥挤的网络环境下，游戏延时更低，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4K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视频体验更流畅，更加适合大量智能家居设备接入。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7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034" name="组合 3091"/>
          <p:cNvGrpSpPr/>
          <p:nvPr/>
        </p:nvGrpSpPr>
        <p:grpSpPr>
          <a:xfrm>
            <a:off x="0" y="131763"/>
            <a:ext cx="2822575" cy="714375"/>
            <a:chOff x="0" y="0"/>
            <a:chExt cx="4443" cy="1124"/>
          </a:xfrm>
        </p:grpSpPr>
        <p:sp>
          <p:nvSpPr>
            <p:cNvPr id="1039" name="矩形 19"/>
            <p:cNvSpPr/>
            <p:nvPr/>
          </p:nvSpPr>
          <p:spPr>
            <a:xfrm>
              <a:off x="0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1040" name="Picture 20" descr="C:\Users\Administrator\Desktop\未标题-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3" y="273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4"/>
            </p:custDataLst>
          </p:nvPr>
        </p:nvSpPr>
        <p:spPr>
          <a:xfrm>
            <a:off x="623570" y="4168788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5"/>
            </p:custDataLst>
          </p:nvPr>
        </p:nvSpPr>
        <p:spPr>
          <a:xfrm>
            <a:off x="623570" y="4179253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产品概述</a:t>
            </a:r>
            <a:endParaRPr lang="zh-CN" altLang="en-US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对角圆角矩形 11"/>
          <p:cNvSpPr/>
          <p:nvPr>
            <p:custDataLst>
              <p:tags r:id="rId6"/>
            </p:custDataLst>
          </p:nvPr>
        </p:nvSpPr>
        <p:spPr>
          <a:xfrm>
            <a:off x="607060" y="695072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6"/>
          <p:cNvSpPr/>
          <p:nvPr>
            <p:custDataLst>
              <p:tags r:id="rId7"/>
            </p:custDataLst>
          </p:nvPr>
        </p:nvSpPr>
        <p:spPr>
          <a:xfrm>
            <a:off x="607060" y="696118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产品特性</a:t>
            </a:r>
            <a:endParaRPr lang="zh-CN" altLang="en-US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54" name="object 16"/>
          <p:cNvSpPr/>
          <p:nvPr>
            <p:custDataLst>
              <p:tags r:id="rId8"/>
            </p:custDataLst>
          </p:nvPr>
        </p:nvSpPr>
        <p:spPr>
          <a:xfrm>
            <a:off x="623570" y="7360920"/>
            <a:ext cx="6381750" cy="343471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支持802.11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ax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支持双频并发高达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30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00Mbps的无线传输速率，具备速率自适应功能，自动调整无线传输速率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提供1个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千兆上行LAN口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(RJ45)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个千兆下行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LAN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口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(RJ45)</a:t>
            </a:r>
            <a:endParaRPr lang="en-US" altLang="zh-CN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支持M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U-MIMO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OFDMA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大范围覆盖，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根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dBi 天线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~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40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℃工作温度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最高支持256个无线用户接入(推荐并发接入终端数：60)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69185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湖南恒茂信息技术有限公司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8" name="图片 7" descr="FR-WR2038AX-C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51025" y="1891030"/>
            <a:ext cx="3867150" cy="241554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9242"/>
            <a:chOff x="0" y="0"/>
            <a:chExt cx="3967" cy="488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4" cy="4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湖南恒茂信息技术有限公司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HarmonyOS Sans SC" panose="00000500000000000000" charset="-122"/>
                <a:ea typeface="HarmonyOS Sans SC" panose="00000500000000000000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5138" name="Group 18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771208" y="1674495"/>
          <a:ext cx="6026785" cy="8036560"/>
        </p:xfrm>
        <a:graphic>
          <a:graphicData uri="http://schemas.openxmlformats.org/drawingml/2006/table">
            <a:tbl>
              <a:tblPr/>
              <a:tblGrid>
                <a:gridCol w="1711325"/>
                <a:gridCol w="4315460"/>
              </a:tblGrid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产品型号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lvl="0" algn="l" defTabSz="914400" rtl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altLang="zh-CN" sz="1200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宋体" panose="02010600030101010101" pitchFamily="2" charset="-122"/>
                        </a:rPr>
                        <a:t>FR-WR24G-3000D1</a:t>
                      </a:r>
                      <a:endParaRPr lang="en-US" altLang="zh-CN" sz="1200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芯片方案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MT7981B+MT7976CN+MT7531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AE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CPU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b="0" kern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双核</a:t>
                      </a:r>
                      <a:r>
                        <a:rPr lang="en-US" altLang="zh-CN" sz="1200" b="0" kern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1.3GHz</a:t>
                      </a:r>
                      <a:endParaRPr lang="en-US" altLang="zh-CN" sz="1200" b="0" kern="12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RAM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256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MByte(DDR3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ROM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128MByte(SPI Nand 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Flash)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宋体" panose="02010600030101010101" pitchFamily="2" charset="-122"/>
                        </a:rPr>
                        <a:t>外置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宋体" panose="02010600030101010101" pitchFamily="2" charset="-122"/>
                        </a:rPr>
                        <a:t>FEM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无外置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FEM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指示灯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电源灯、系统灯、端口灯、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Wi-Fi</a:t>
                      </a: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灯</a:t>
                      </a:r>
                      <a:endParaRPr lang="zh-CN" altLang="en-US" sz="12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接口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4</a:t>
                      </a: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个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10/100/1000Mbps LAN</a:t>
                      </a: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口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(RJ45)</a:t>
                      </a:r>
                      <a:endParaRPr lang="en-US" altLang="zh-CN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个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DC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电源接口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按键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algn="l" defTabSz="914400" rtl="0" eaLnBrk="1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1*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复位按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键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天线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1*2.4G 5dBi 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单频天线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,2*5G 5dBi 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单频天线，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1*2.4G/5G 5dBi 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双频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天线</a:t>
                      </a:r>
                      <a:endParaRPr lang="zh-CN" alt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  <a:sym typeface="宋体" panose="02010600030101010101" pitchFamily="2" charset="-122"/>
                        </a:rPr>
                        <a:t>电源</a:t>
                      </a:r>
                      <a:endParaRPr kumimoji="0" lang="zh-CN" altLang="en-US" sz="12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12V 1.5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 DC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95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外形尺寸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261*150*37mm</a:t>
                      </a:r>
                      <a:endParaRPr lang="en-US" altLang="zh-CN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安装方式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lvl="0" algn="l" defTabSz="914400" rtl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宋体" panose="02010600030101010101" pitchFamily="2" charset="-122"/>
                        </a:rPr>
                        <a:t>桌面，</a:t>
                      </a:r>
                      <a:r>
                        <a:rPr kumimoji="0" lang="zh-CN" alt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宋体" panose="02010600030101010101" pitchFamily="2" charset="-122"/>
                        </a:rPr>
                        <a:t>壁挂</a:t>
                      </a:r>
                      <a:endParaRPr kumimoji="0" lang="zh-CN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ESD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IEC61000-4-2, Level 3: </a:t>
                      </a:r>
                      <a:r>
                        <a:rPr 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接触放电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±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kV, </a:t>
                      </a:r>
                      <a:r>
                        <a:rPr 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气隙放电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±8kV</a:t>
                      </a:r>
                      <a:endParaRPr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浪涌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IEC61000-4-5, 共模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2kV</a:t>
                      </a:r>
                      <a:endParaRPr lang="zh-CN" alt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温度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工作温度：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0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~40℃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存储温度：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-40~70℃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湿度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工作湿度：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10%~90% (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非冷凝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buNone/>
                      </a:pP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存储湿度：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5%~95% (</a:t>
                      </a: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非冷凝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)</a:t>
                      </a:r>
                      <a:endParaRPr lang="zh-CN" alt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湖南恒茂信息技术有限公司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9242"/>
            <a:chOff x="0" y="0"/>
            <a:chExt cx="3967" cy="488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4" cy="4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湖南恒茂信息技术有限公司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湖南恒茂信息技术有限公司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3" name="表格 -1"/>
          <p:cNvGraphicFramePr/>
          <p:nvPr>
            <p:custDataLst>
              <p:tags r:id="rId5"/>
            </p:custDataLst>
          </p:nvPr>
        </p:nvGraphicFramePr>
        <p:xfrm>
          <a:off x="760095" y="1494790"/>
          <a:ext cx="6280150" cy="9609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425"/>
                <a:gridCol w="1558925"/>
                <a:gridCol w="1938020"/>
                <a:gridCol w="1922780"/>
              </a:tblGrid>
              <a:tr h="3397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无线协议</a:t>
                      </a:r>
                      <a:endParaRPr lang="zh-CN" altLang="en-US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5GHz:IEEE 802.11ax,IEEE 802.11ac,IEEE 802.11n,IEEE 802.11a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2.4GHz:IEEE 802.11ax,IEEE 802.11ac,IEEE 802.11n,IEEE 802.11g,IEEE 802.11b</a:t>
                      </a:r>
                      <a:endParaRPr lang="en-US" altLang="zh-CN" sz="9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7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工作频率</a:t>
                      </a:r>
                      <a:endParaRPr lang="zh-CN" altLang="en-US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2.4GHz &amp; 5GHz</a:t>
                      </a:r>
                      <a:endParaRPr lang="en-US" altLang="zh-CN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90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信号速率</a:t>
                      </a:r>
                      <a:endParaRPr lang="zh-CN" altLang="en-US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2.4GHz: </a:t>
                      </a: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最高可达</a:t>
                      </a:r>
                      <a:r>
                        <a:rPr lang="en-US" altLang="zh-CN" sz="9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574</a:t>
                      </a:r>
                      <a:r>
                        <a:rPr lang="en-US" altLang="zh-CN" sz="9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Mbps(2T2R)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5GHz: </a:t>
                      </a: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最高可达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2402Mbps</a:t>
                      </a:r>
                      <a:r>
                        <a:rPr lang="en-US" altLang="zh-CN" sz="9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(2T2R)</a:t>
                      </a:r>
                      <a:endParaRPr lang="zh-CN" altLang="en-US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496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调制方式</a:t>
                      </a:r>
                      <a:endParaRPr lang="zh-CN" altLang="en-US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IEEE 802.11b:CCK, QPSK, BPSK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algn="l"/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    IEEE 802.11g/a:OFDM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IEEE </a:t>
                      </a:r>
                      <a:r>
                        <a:rPr lang="en-US" altLang="zh-CN" sz="9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11n:QPSK, BPSK, 16QAM, 64QAM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IEEE </a:t>
                      </a:r>
                      <a:r>
                        <a:rPr lang="en-US" altLang="zh-CN" sz="9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11ac:BPSK, QPSK, 16QAM, 64QAM, 256QAM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IEEE </a:t>
                      </a:r>
                      <a:r>
                        <a:rPr lang="en-US" altLang="zh-CN" sz="9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11ax:BPSK, QPSK, 16QAM, 64QAM, 256QAM, 1024QAM</a:t>
                      </a:r>
                      <a:endParaRPr lang="zh-CN" altLang="en-US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1295">
                <a:tc rowSpan="1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2.4G </a:t>
                      </a: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TX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002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1M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21±2dBm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47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802.11g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6M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54M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19±2dBm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802.11n HT20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</a:t>
                      </a: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0</a:t>
                      </a: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±2dBm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47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2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802.11n HT40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</a:t>
                      </a: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0</a:t>
                      </a: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±2dBm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7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526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802.11ax HE-SU20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</a:t>
                      </a: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0</a:t>
                      </a: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±2dBm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2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MCS11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6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47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2700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802.11ax HE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-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SU40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2700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</a:t>
                      </a: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0</a:t>
                      </a: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±2dBm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034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800">
                          <a:latin typeface="微软雅黑" panose="020B0503020204020204" charset="-122"/>
                          <a:ea typeface="微软雅黑" panose="020B0503020204020204" charset="-122"/>
                        </a:rPr>
                        <a:t> </a:t>
                      </a:r>
                      <a:r>
                        <a:rPr lang="zh-CN" altLang="en-US" sz="800"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zh-CN" altLang="en-US" sz="8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6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rowSpan="19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G </a:t>
                      </a: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TX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6M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22±2dBm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54M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19±2dBm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22±2dBm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19±2dBm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22±2dBm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19±2dBm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22±2dBm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20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MCS8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22±2dBm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22±2dBm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ax HE-SU20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22±2dBm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ax HE-SU40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22±2dBm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ax HE-SU80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22±2dBm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9242"/>
            <a:chOff x="0" y="0"/>
            <a:chExt cx="3967" cy="488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4" cy="4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湖南恒茂信息技术有限公司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HarmonyOS Sans SC" panose="00000500000000000000" charset="-122"/>
                <a:ea typeface="HarmonyOS Sans SC" panose="00000500000000000000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湖南恒茂信息技术有限公司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5" name="表格 -1"/>
          <p:cNvGraphicFramePr/>
          <p:nvPr>
            <p:custDataLst>
              <p:tags r:id="rId5"/>
            </p:custDataLst>
          </p:nvPr>
        </p:nvGraphicFramePr>
        <p:xfrm>
          <a:off x="760095" y="1898333"/>
          <a:ext cx="6134100" cy="8075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518920"/>
                <a:gridCol w="1888387"/>
                <a:gridCol w="1888593"/>
              </a:tblGrid>
              <a:tr h="216000">
                <a:tc rowSpan="1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2.4G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接收灵敏度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1M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≤-91dBm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89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802.11g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6M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54M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-72dBm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802.11n HT20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-90dBm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-70dBm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802.11n HT40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802.11ax HE-SU20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MCS11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-60dBm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2700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802.11ax HE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-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SU40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2700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800">
                          <a:latin typeface="微软雅黑" panose="020B0503020204020204" charset="-122"/>
                          <a:ea typeface="微软雅黑" panose="020B0503020204020204" charset="-122"/>
                        </a:rPr>
                        <a:t> </a:t>
                      </a:r>
                      <a:r>
                        <a:rPr lang="zh-CN" altLang="en-US" sz="800"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zh-CN" altLang="en-US" sz="8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-58dBm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rowSpan="19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5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G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接收灵敏度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6M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-89dBm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54M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-72dBm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-67dBm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-90dBm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MCS8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-63dBm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-60dBm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-58dBm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802.11ax HE-SU20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-85dBm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-63dBm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802.11ax HE-SU40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-55dBm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802.11ax HE-SU80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-79dBm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285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285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-52dBm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10.xml><?xml version="1.0" encoding="utf-8"?>
<p:tagLst xmlns:p="http://schemas.openxmlformats.org/presentationml/2006/main">
  <p:tag name="TABLE_ENDDRAG_ORIGIN_RECT" val="474*603"/>
  <p:tag name="TABLE_ENDDRAG_RECT" val="59*131*474*603"/>
</p:tagLst>
</file>

<file path=ppt/tags/tag11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2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3.xml><?xml version="1.0" encoding="utf-8"?>
<p:tagLst xmlns:p="http://schemas.openxmlformats.org/presentationml/2006/main">
  <p:tag name="KSO_WM_UNIT_TABLE_BEAUTIFY" val="smartTable{26360ec6-cf33-4186-8c8c-8aa514632aa2}"/>
  <p:tag name="TABLE_ENDDRAG_ORIGIN_RECT" val="494*654"/>
  <p:tag name="TABLE_ENDDRAG_RECT" val="59*117*494*654"/>
</p:tagLst>
</file>

<file path=ppt/tags/tag14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5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6.xml><?xml version="1.0" encoding="utf-8"?>
<p:tagLst xmlns:p="http://schemas.openxmlformats.org/presentationml/2006/main">
  <p:tag name="KSO_WM_UNIT_TABLE_BEAUTIFY" val="smartTable{dd002afc-c74b-4b6a-9580-45fe0f84c0b6}"/>
</p:tagLst>
</file>

<file path=ppt/tags/tag17.xml><?xml version="1.0" encoding="utf-8"?>
<p:tagLst xmlns:p="http://schemas.openxmlformats.org/presentationml/2006/main">
  <p:tag name="commondata" val="eyJoZGlkIjoiYjk5ODM0YmMxOWJiYWQyNDU4MGIzYWRmYTA0ZmI5NDcifQ=="/>
</p:tagLst>
</file>

<file path=ppt/tags/tag2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3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4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5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6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7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8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9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AB0534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3916</Words>
  <Application>WPS 演示</Application>
  <PresentationFormat>自定义</PresentationFormat>
  <Paragraphs>672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微软雅黑</vt:lpstr>
      <vt:lpstr>HarmonyOS Sans SC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Archie</dc:creator>
  <cp:lastModifiedBy>$haw</cp:lastModifiedBy>
  <cp:revision>480</cp:revision>
  <dcterms:created xsi:type="dcterms:W3CDTF">2014-05-08T07:59:00Z</dcterms:created>
  <dcterms:modified xsi:type="dcterms:W3CDTF">2025-03-21T03:32:26Z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92DCA26D274B40C2AC7113E465624954_13</vt:lpwstr>
  </property>
</Properties>
</file>