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258" r:id="rId3"/>
    <p:sldId id="260" r:id="rId5"/>
    <p:sldId id="263" r:id="rId6"/>
  </p:sldIdLst>
  <p:sldSz cx="7569200" cy="10693400"/>
  <p:notesSz cx="7569200" cy="106934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4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808080"/>
    <a:srgbClr val="CC0000"/>
    <a:srgbClr val="3399FF"/>
    <a:srgbClr val="3366FF"/>
    <a:srgbClr val="0099FF"/>
    <a:srgbClr val="00CCFF"/>
    <a:srgbClr val="0099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18" y="300"/>
      </p:cViewPr>
      <p:guideLst>
        <p:guide orient="horz" pos="2854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4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7462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7462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800" noProof="1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A6F8D71-63C0-4C00-B2B8-CDCFDA9B4C0A}" type="datetimeFigureOut"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757238" y="5080000"/>
            <a:ext cx="6054725" cy="4811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单击此处编辑母版文本样式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第二级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第三级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第四级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第五级</a:t>
            </a:r>
            <a:endParaRPr lang="zh-CN" altLang="en-US" sz="1200" dirty="0">
              <a:latin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Font typeface="Arial" panose="020B0604020202020204" pitchFamily="34" charset="0"/>
              <a:buNone/>
            </a:pPr>
            <a:fld id="{9A0DB2DC-4C9A-4742-B13C-FB6460FD3503}" type="slidenum">
              <a:rPr lang="zh-CN" altLang="en-US" sz="1800" dirty="0">
                <a:latin typeface="Arial" panose="020B0604020202020204" pitchFamily="34" charset="0"/>
              </a:rPr>
            </a:fld>
            <a:endParaRPr lang="zh-CN" altLang="en-US" sz="18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88925" y="0"/>
            <a:ext cx="4156075" cy="5873750"/>
          </a:xfrm>
        </p:spPr>
      </p:sp>
      <p:sp>
        <p:nvSpPr>
          <p:cNvPr id="5123" name="备注占位符 2"/>
          <p:cNvSpPr>
            <a:spLocks noGrp="1" noRot="1" noChangeAspect="1"/>
          </p:cNvSpPr>
          <p:nvPr>
            <p:ph type="body"/>
          </p:nvPr>
        </p:nvSpPr>
        <p:spPr>
          <a:xfrm>
            <a:off x="3565525" y="0"/>
            <a:ext cx="0" cy="5873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V 1.00 initial version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6150" y="1750055"/>
            <a:ext cx="5676900" cy="3722887"/>
          </a:xfrm>
          <a:prstGeom prst="rect">
            <a:avLst/>
          </a:prstGeom>
        </p:spPr>
        <p:txBody>
          <a:bodyPr anchor="b"/>
          <a:lstStyle>
            <a:lvl1pPr algn="ctr"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6150" y="5616511"/>
            <a:ext cx="5676900" cy="2581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90"/>
            </a:lvl1pPr>
            <a:lvl2pPr marL="283845" indent="0" algn="ctr">
              <a:buNone/>
              <a:defRPr sz="1240"/>
            </a:lvl2pPr>
            <a:lvl3pPr marL="567690" indent="0" algn="ctr">
              <a:buNone/>
              <a:defRPr sz="1120"/>
            </a:lvl3pPr>
            <a:lvl4pPr marL="851535" indent="0" algn="ctr">
              <a:buNone/>
              <a:defRPr sz="995"/>
            </a:lvl4pPr>
            <a:lvl5pPr marL="1135380" indent="0" algn="ctr">
              <a:buNone/>
              <a:defRPr sz="995"/>
            </a:lvl5pPr>
            <a:lvl6pPr marL="1419225" indent="0" algn="ctr">
              <a:buNone/>
              <a:defRPr sz="995"/>
            </a:lvl6pPr>
            <a:lvl7pPr marL="1703070" indent="0" algn="ctr">
              <a:buNone/>
              <a:defRPr sz="995"/>
            </a:lvl7pPr>
            <a:lvl8pPr marL="1986915" indent="0" algn="ctr">
              <a:buNone/>
              <a:defRPr sz="995"/>
            </a:lvl8pPr>
            <a:lvl9pPr marL="2270760" indent="0" algn="ctr">
              <a:buNone/>
              <a:defRPr sz="995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6709" y="569325"/>
            <a:ext cx="1632109" cy="9062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0383" y="569325"/>
            <a:ext cx="4801711" cy="9062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440" y="2665925"/>
            <a:ext cx="6528435" cy="4448157"/>
          </a:xfrm>
          <a:prstGeom prst="rect">
            <a:avLst/>
          </a:prstGeom>
        </p:spPr>
        <p:txBody>
          <a:bodyPr anchor="b"/>
          <a:lstStyle>
            <a:lvl1pPr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440" y="7156163"/>
            <a:ext cx="6528435" cy="2339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84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69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 marL="85153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4pPr>
            <a:lvl5pPr marL="113538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5pPr>
            <a:lvl6pPr marL="141922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6pPr>
            <a:lvl7pPr marL="170307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7pPr>
            <a:lvl8pPr marL="198691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8pPr>
            <a:lvl9pPr marL="227076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0383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31908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569325"/>
            <a:ext cx="6528435" cy="2066896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1368" y="2621369"/>
            <a:ext cx="320212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368" y="3906061"/>
            <a:ext cx="320212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1908" y="2621369"/>
            <a:ext cx="321789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1908" y="3906061"/>
            <a:ext cx="321789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>
              <a:defRPr sz="1985"/>
            </a:lvl1pPr>
            <a:lvl2pPr>
              <a:defRPr sz="1740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5"/>
            </a:lvl1pPr>
            <a:lvl2pPr marL="283845" indent="0">
              <a:buNone/>
              <a:defRPr sz="1740"/>
            </a:lvl2pPr>
            <a:lvl3pPr marL="567690" indent="0">
              <a:buNone/>
              <a:defRPr sz="1490"/>
            </a:lvl3pPr>
            <a:lvl4pPr marL="851535" indent="0">
              <a:buNone/>
              <a:defRPr sz="1240"/>
            </a:lvl4pPr>
            <a:lvl5pPr marL="1135380" indent="0">
              <a:buNone/>
              <a:defRPr sz="1240"/>
            </a:lvl5pPr>
            <a:lvl6pPr marL="1419225" indent="0">
              <a:buNone/>
              <a:defRPr sz="1240"/>
            </a:lvl6pPr>
            <a:lvl7pPr marL="1703070" indent="0">
              <a:buNone/>
              <a:defRPr sz="1240"/>
            </a:lvl7pPr>
            <a:lvl8pPr marL="1986915" indent="0">
              <a:buNone/>
              <a:defRPr sz="1240"/>
            </a:lvl8pPr>
            <a:lvl9pPr marL="2270760" indent="0">
              <a:buNone/>
              <a:defRPr sz="124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9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.jpe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2.png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4" name="对角圆角矩形 11"/>
          <p:cNvSpPr/>
          <p:nvPr>
            <p:custDataLst>
              <p:tags r:id="rId1"/>
            </p:custDataLst>
          </p:nvPr>
        </p:nvSpPr>
        <p:spPr>
          <a:xfrm>
            <a:off x="623570" y="1180465"/>
            <a:ext cx="6623685" cy="768985"/>
          </a:xfrm>
          <a:prstGeom prst="roundRect">
            <a:avLst/>
          </a:prstGeom>
          <a:solidFill>
            <a:srgbClr val="C00000"/>
          </a:solidFill>
          <a:ln w="9525">
            <a:noFill/>
          </a:ln>
        </p:spPr>
        <p:txBody>
          <a:bodyPr anchor="ctr" anchorCtr="0"/>
          <a:p>
            <a:pPr marL="36195" algn="l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Datasheet|</a:t>
            </a:r>
            <a:r>
              <a:rPr sz="1600" dirty="0">
                <a:solidFill>
                  <a:schemeClr val="bg1"/>
                </a:solidFill>
                <a:latin typeface="HarmonyOS Sans SC" panose="00000500000000000000" charset="-122"/>
                <a:ea typeface="HarmonyOS Sans SC" panose="00000500000000000000" charset="-122"/>
                <a:cs typeface="HarmonyOS Sans SC" panose="00000500000000000000" charset="-122"/>
                <a:sym typeface="Verdana" panose="020B0604030504040204" pitchFamily="34" charset="0"/>
              </a:rPr>
              <a:t>5Port AC·PoE路由器一体机(4Port PSE)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36195" algn="l">
              <a:lnSpc>
                <a:spcPct val="100000"/>
              </a:lnSpc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FR-R205GP-60P1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027" name="object 46"/>
          <p:cNvSpPr/>
          <p:nvPr>
            <p:custDataLst>
              <p:tags r:id="rId2"/>
            </p:custDataLst>
          </p:nvPr>
        </p:nvSpPr>
        <p:spPr>
          <a:xfrm>
            <a:off x="623570" y="4696460"/>
            <a:ext cx="6581140" cy="13798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indent="3048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extLst>
                <a:ext uri="{35155182-B16C-46BC-9424-99874614C6A1}">
                  <wpsdc:indentchars xmlns:wpsdc="http://www.wps.cn/officeDocument/2017/drawingmlCustomData" val="200" checksum="1077528236"/>
                </a:ext>
              </a:extLst>
            </a:pP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-R205GP-60P1是一款具有AC+PoE功能的千兆路由器，它可以解决SMB场景下多个AP的统一管理及供电问题。安装便捷，轻松塞入弱电箱；设置简单，无需专业IT工程师可完成基础运维。通过各个房间布置无线AP，由路由器统一管理，做到无惧墙体阻隔，消除覆盖死角，轻松无缝漫游；多Port支持PSE，帮助您的网络省去POE交换机。为中小企业、家庭用户提供优质，高速，稳定的无线网络覆盖。</a:t>
            </a:r>
            <a:endParaRPr 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34" name="组合 3091"/>
          <p:cNvGrpSpPr/>
          <p:nvPr/>
        </p:nvGrpSpPr>
        <p:grpSpPr>
          <a:xfrm>
            <a:off x="0" y="131763"/>
            <a:ext cx="2822575" cy="714375"/>
            <a:chOff x="0" y="0"/>
            <a:chExt cx="4443" cy="1124"/>
          </a:xfrm>
        </p:grpSpPr>
        <p:sp>
          <p:nvSpPr>
            <p:cNvPr id="1039" name="矩形 19"/>
            <p:cNvSpPr/>
            <p:nvPr/>
          </p:nvSpPr>
          <p:spPr>
            <a:xfrm>
              <a:off x="0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040" name="Picture 20" descr="C:\Users\Administrator\Desktop\未标题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3" y="273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4"/>
            </p:custDataLst>
          </p:nvPr>
        </p:nvSpPr>
        <p:spPr>
          <a:xfrm>
            <a:off x="623570" y="4168788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5"/>
            </p:custDataLst>
          </p:nvPr>
        </p:nvSpPr>
        <p:spPr>
          <a:xfrm>
            <a:off x="623570" y="4179253"/>
            <a:ext cx="117475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产品概述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对角圆角矩形 11"/>
          <p:cNvSpPr/>
          <p:nvPr>
            <p:custDataLst>
              <p:tags r:id="rId6"/>
            </p:custDataLst>
          </p:nvPr>
        </p:nvSpPr>
        <p:spPr>
          <a:xfrm>
            <a:off x="607060" y="695072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6"/>
          <p:cNvSpPr/>
          <p:nvPr>
            <p:custDataLst>
              <p:tags r:id="rId7"/>
            </p:custDataLst>
          </p:nvPr>
        </p:nvSpPr>
        <p:spPr>
          <a:xfrm>
            <a:off x="607060" y="6961188"/>
            <a:ext cx="117475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产品特性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54" name="object 16"/>
          <p:cNvSpPr/>
          <p:nvPr>
            <p:custDataLst>
              <p:tags r:id="rId8"/>
            </p:custDataLst>
          </p:nvPr>
        </p:nvSpPr>
        <p:spPr>
          <a:xfrm>
            <a:off x="623570" y="7576185"/>
            <a:ext cx="6381750" cy="34347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５个10/100M/1000M RJ45 Port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LAN-WAN转发速率可达800Mbps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4Port支持PSE，单Port最高输出功率30W，总最高输出功率60W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集中转发模式下带载32个AP，本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地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转发模式下带载128个AP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推荐接入终端100个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推荐0~45℃工作温度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 descr="渲染正面2"/>
          <p:cNvPicPr>
            <a:picLocks noChangeAspect="1"/>
          </p:cNvPicPr>
          <p:nvPr/>
        </p:nvPicPr>
        <p:blipFill>
          <a:blip r:embed="rId10"/>
          <a:srcRect t="11628"/>
          <a:stretch>
            <a:fillRect/>
          </a:stretch>
        </p:blipFill>
        <p:spPr>
          <a:xfrm>
            <a:off x="1624330" y="2346960"/>
            <a:ext cx="4290695" cy="142367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9242"/>
            <a:chOff x="0" y="0"/>
            <a:chExt cx="3967" cy="488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4" cy="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475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138" name="Group 1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771208" y="1674495"/>
          <a:ext cx="6026785" cy="8219440"/>
        </p:xfrm>
        <a:graphic>
          <a:graphicData uri="http://schemas.openxmlformats.org/drawingml/2006/table">
            <a:tbl>
              <a:tblPr/>
              <a:tblGrid>
                <a:gridCol w="1711325"/>
                <a:gridCol w="4315460"/>
              </a:tblGrid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产品型号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200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FR-R205GP-60P1</a:t>
                      </a:r>
                      <a:endParaRPr lang="en-US" altLang="zh-CN" sz="1200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芯片方案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MT7621A+IP804AR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95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CPU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双核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880MHz</a:t>
                      </a:r>
                      <a:endParaRPr lang="en-US" altLang="zh-CN" sz="1200" b="0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RAM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256MByte(DDR3)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ROM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32MByte(SPI Nor 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Flash)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指示灯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电源灯，系统灯，端口信号灯，端口PSE灯</a:t>
                      </a:r>
                      <a:endParaRPr lang="zh-CN" altLang="en-US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接口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1个10/100/1000Mbps WAN Port(RJ45)</a:t>
                      </a:r>
                      <a:endParaRPr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4个10/100/1000Mbps LAN口(RJ45, 支持单口最高30W PSE输出)</a:t>
                      </a:r>
                      <a:endParaRPr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1个DC电源</a:t>
                      </a:r>
                      <a:r>
                        <a:rPr 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接口</a:t>
                      </a:r>
                      <a:endParaRPr 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按键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algn="l" defTabSz="914400" rtl="0" eaLnBrk="1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复位按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键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电源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54V 1.2A外置电源适配器</a:t>
                      </a:r>
                      <a:endParaRPr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供电线序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1/2(+),3/6(-)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PSE</a:t>
                      </a: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功率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60W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外形尺寸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190*100*28mm</a:t>
                      </a:r>
                      <a:endParaRPr lang="en-US" altLang="zh-CN" sz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安装方式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桌面式，</a:t>
                      </a: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壁挂式</a:t>
                      </a:r>
                      <a:endParaRPr kumimoji="0" lang="zh-CN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ESD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IEC61000-4-2, Level 3: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接触放电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kV,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气隙放电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±8kV</a:t>
                      </a:r>
                      <a:endParaRPr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浪涌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IEC61000-4-5, 共模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4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kV，差模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1KV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温度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0~45℃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存储温度：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-40~70℃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湿度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工作湿度：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10%~90% (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非冷凝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存储湿度：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5%~95% (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非冷凝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9242"/>
            <a:chOff x="0" y="0"/>
            <a:chExt cx="3967" cy="488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4" cy="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475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object 10"/>
          <p:cNvSpPr/>
          <p:nvPr/>
        </p:nvSpPr>
        <p:spPr>
          <a:xfrm>
            <a:off x="760095" y="1682433"/>
            <a:ext cx="1085850" cy="1746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marL="12700">
              <a:lnSpc>
                <a:spcPts val="1250"/>
              </a:lnSpc>
              <a:spcBef>
                <a:spcPts val="65"/>
              </a:spcBef>
              <a:buNone/>
            </a:pPr>
            <a:r>
              <a:rPr lang="zh-CN" altLang="en-US" sz="1400" b="1" dirty="0">
                <a:solidFill>
                  <a:srgbClr val="0D0D0D"/>
                </a:solidFill>
                <a:latin typeface="HarmonyOS Sans SC" panose="00000500000000000000" charset="-122"/>
                <a:ea typeface="HarmonyOS Sans SC" panose="00000500000000000000" charset="-122"/>
                <a:sym typeface="Arial" panose="020B0604020202020204" pitchFamily="34" charset="0"/>
              </a:rPr>
              <a:t>软件规格</a:t>
            </a:r>
            <a:endParaRPr lang="zh-CN" altLang="en-US" sz="1400" b="1" dirty="0">
              <a:solidFill>
                <a:srgbClr val="0D0D0D"/>
              </a:solidFill>
              <a:latin typeface="HarmonyOS Sans SC" panose="00000500000000000000" charset="-122"/>
              <a:ea typeface="HarmonyOS Sans SC" panose="00000500000000000000" charset="-122"/>
              <a:sym typeface="Arial" panose="020B0604020202020204" pitchFamily="34" charset="0"/>
            </a:endParaRPr>
          </a:p>
        </p:txBody>
      </p:sp>
      <p:sp>
        <p:nvSpPr>
          <p:cNvPr id="2061" name="矩形 33"/>
          <p:cNvSpPr/>
          <p:nvPr/>
        </p:nvSpPr>
        <p:spPr>
          <a:xfrm>
            <a:off x="617220" y="1682433"/>
            <a:ext cx="47625" cy="142875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/>
          <a:p>
            <a:endParaRPr lang="zh-CN" altLang="en-US" dirty="0"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641328" y="2131990"/>
          <a:ext cx="6048672" cy="4913429"/>
        </p:xfrm>
        <a:graphic>
          <a:graphicData uri="http://schemas.openxmlformats.org/drawingml/2006/table">
            <a:tbl>
              <a:tblPr/>
              <a:tblGrid>
                <a:gridCol w="2015620"/>
                <a:gridCol w="2017432"/>
                <a:gridCol w="2015620"/>
              </a:tblGrid>
              <a:tr h="1776709">
                <a:tc>
                  <a:txBody>
                    <a:bodyPr/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部署模式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网关模式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集中转发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)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旁挂模式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本地转发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)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网关设置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动态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、静态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PPPoE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拨号上网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支持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IPv6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组网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IPv4/IPv6 DHCP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地址池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静态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NAT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、动态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NAT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、端口映射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VLAN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划分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网络认证</a:t>
                      </a: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Portal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认证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Radius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认证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短信认证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用户管理与计费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基于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MAC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地址与外网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的免认证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705">
                <a:tc>
                  <a:txBody>
                    <a:bodyPr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AP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管理</a:t>
                      </a: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基于射频接入用户数的负载均衡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二层漫游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defRPr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AP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定时重启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/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升级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用户隔离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基于静态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IP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、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DHCP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、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DNS</a:t>
                      </a: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发现</a:t>
                      </a: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AP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zh-CN" altLang="en-US" sz="1000" dirty="0" smtClean="0">
                          <a:solidFill>
                            <a:schemeClr val="tx1"/>
                          </a:solidFill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</a:rPr>
                        <a:t>终端黑名单</a:t>
                      </a:r>
                      <a:endParaRPr lang="zh-CN" altLang="en-US" sz="1000" dirty="0" smtClean="0">
                        <a:solidFill>
                          <a:schemeClr val="tx1"/>
                        </a:solidFill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攻击防护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防单包攻击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FLOOD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攻击防范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防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URPF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攻击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IPv4/IPv6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攻击黑名单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基于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IP/MAC/URL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的过滤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VPN</a:t>
                      </a: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IPsec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L2TP</a:t>
                      </a:r>
                      <a:endParaRPr lang="en-US" altLang="zh-CN" sz="1000" dirty="0" smtClean="0">
                        <a:ln>
                          <a:noFill/>
                        </a:ln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PPTP</a:t>
                      </a:r>
                      <a:endParaRPr lang="en-US" altLang="zh-CN" sz="1000" dirty="0" smtClean="0">
                        <a:ln>
                          <a:noFill/>
                        </a:ln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GRE</a:t>
                      </a:r>
                      <a:endParaRPr lang="en-US" altLang="zh-CN" sz="1000" dirty="0" smtClean="0">
                        <a:ln>
                          <a:noFill/>
                        </a:ln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000" dirty="0" smtClean="0">
                          <a:ln>
                            <a:noFill/>
                          </a:ln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EOIP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7949">
                <a:tc>
                  <a:txBody>
                    <a:bodyPr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管理功能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HTTP WEB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管理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Telnet</a:t>
                      </a:r>
                      <a:endParaRPr kumimoji="0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SSH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管理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rmonyOS Sans SC" panose="00000500000000000000" charset="-122"/>
                          <a:ea typeface="HarmonyOS Sans SC" panose="00000500000000000000" charset="-122"/>
                          <a:cs typeface="HarmonyOS Sans SC" panose="00000500000000000000" charset="-122"/>
                          <a:sym typeface="Calibri" panose="020F0502020204030204" pitchFamily="34" charset="0"/>
                        </a:rPr>
                        <a:t>TR069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armonyOS Sans SC" panose="00000500000000000000" charset="-122"/>
                        <a:ea typeface="HarmonyOS Sans SC" panose="00000500000000000000" charset="-122"/>
                        <a:cs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sz="1000" b="0" i="0" u="none" strike="noStrike" cap="none" normalizeH="0" baseline="0" dirty="0" smtClean="0">
                        <a:ln>
                          <a:noFill/>
                        </a:ln>
                        <a:latin typeface="HarmonyOS Sans SC" panose="00000500000000000000" charset="-122"/>
                        <a:ea typeface="HarmonyOS Sans SC" panose="00000500000000000000" charset="-122"/>
                        <a:sym typeface="Calibri" panose="020F0502020204030204" pitchFamily="34" charset="0"/>
                      </a:endParaRPr>
                    </a:p>
                  </a:txBody>
                  <a:tcPr marL="90170" marR="90170" marT="46990" marB="469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10.xml><?xml version="1.0" encoding="utf-8"?>
<p:tagLst xmlns:p="http://schemas.openxmlformats.org/presentationml/2006/main">
  <p:tag name="TABLE_ENDDRAG_ORIGIN_RECT" val="474*603"/>
  <p:tag name="TABLE_ENDDRAG_RECT" val="59*131*474*603"/>
</p:tagLst>
</file>

<file path=ppt/tags/tag11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2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3.xml><?xml version="1.0" encoding="utf-8"?>
<p:tagLst xmlns:p="http://schemas.openxmlformats.org/presentationml/2006/main">
  <p:tag name="KSO_WM_UNIT_TABLE_BEAUTIFY" val="smartTable{95acf843-fa0e-4524-a39d-04d813d53bb2}"/>
</p:tagLst>
</file>

<file path=ppt/tags/tag14.xml><?xml version="1.0" encoding="utf-8"?>
<p:tagLst xmlns:p="http://schemas.openxmlformats.org/presentationml/2006/main">
  <p:tag name="commondata" val="eyJoZGlkIjoiMTQyYWFlZWIzNWNlOTUyYTQ0Y2M3MGY0YjM0MmUzMzUifQ=="/>
</p:tagLst>
</file>

<file path=ppt/tags/tag2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3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4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5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6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7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9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AB0534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1191</Words>
  <Application>WPS 演示</Application>
  <PresentationFormat>自定义</PresentationFormat>
  <Paragraphs>155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HarmonyOS Sans SC</vt:lpstr>
      <vt:lpstr>Verdana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Archie</dc:creator>
  <cp:lastModifiedBy>$haw</cp:lastModifiedBy>
  <cp:revision>474</cp:revision>
  <dcterms:created xsi:type="dcterms:W3CDTF">2014-05-08T07:59:00Z</dcterms:created>
  <dcterms:modified xsi:type="dcterms:W3CDTF">2025-04-13T06:33:04Z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C5DA1076D1E1422CB971D5F3916FD1F0_13</vt:lpwstr>
  </property>
</Properties>
</file>