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
  </p:handoutMasterIdLst>
  <p:sldIdLst>
    <p:sldId id="258" r:id="rId3"/>
    <p:sldId id="260" r:id="rId5"/>
    <p:sldId id="261" r:id="rId6"/>
  </p:sldIdLst>
  <p:sldSz cx="7569200" cy="10693400"/>
  <p:notesSz cx="7569200" cy="10693400"/>
  <p:custDataLst>
    <p:tags r:id="rId11"/>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68"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68"/>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3.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0.xml"/><Relationship Id="rId4" Type="http://schemas.openxmlformats.org/officeDocument/2006/relationships/image" Target="../media/image3.png"/><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3.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7" name="object 46"/>
          <p:cNvSpPr/>
          <p:nvPr>
            <p:custDataLst>
              <p:tags r:id="rId1"/>
            </p:custDataLst>
          </p:nvPr>
        </p:nvSpPr>
        <p:spPr>
          <a:xfrm>
            <a:off x="623570" y="4185285"/>
            <a:ext cx="6581140" cy="1379855"/>
          </a:xfrm>
          <a:prstGeom prst="rect">
            <a:avLst/>
          </a:prstGeom>
          <a:noFill/>
          <a:ln w="9525">
            <a:noFill/>
          </a:ln>
        </p:spPr>
        <p:txBody>
          <a:bodyPr lIns="0" tIns="0" rIns="0" bIns="0"/>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lang="en-US" altLang="zh-CN" dirty="0">
                <a:latin typeface="微软雅黑" panose="020B0503020204020204" charset="-122"/>
                <a:ea typeface="微软雅黑" panose="020B0503020204020204" charset="-122"/>
                <a:cs typeface="微软雅黑" panose="020B0503020204020204" charset="-122"/>
              </a:rPr>
              <a:t>   </a:t>
            </a:r>
            <a:r>
              <a:rPr dirty="0">
                <a:latin typeface="微软雅黑" panose="020B0503020204020204" charset="-122"/>
                <a:ea typeface="微软雅黑" panose="020B0503020204020204" charset="-122"/>
                <a:cs typeface="微软雅黑" panose="020B0503020204020204" charset="-122"/>
                <a:sym typeface="+mn-ea"/>
              </a:rPr>
              <a:t>FR-S2</a:t>
            </a:r>
            <a:r>
              <a:rPr lang="en-US" dirty="0">
                <a:latin typeface="微软雅黑" panose="020B0503020204020204" charset="-122"/>
                <a:ea typeface="微软雅黑" panose="020B0503020204020204" charset="-122"/>
                <a:cs typeface="微软雅黑" panose="020B0503020204020204" charset="-122"/>
                <a:sym typeface="+mn-ea"/>
              </a:rPr>
              <a:t>828</a:t>
            </a:r>
            <a:r>
              <a:rPr dirty="0">
                <a:latin typeface="微软雅黑" panose="020B0503020204020204" charset="-122"/>
                <a:ea typeface="微软雅黑" panose="020B0503020204020204" charset="-122"/>
                <a:cs typeface="微软雅黑" panose="020B0503020204020204" charset="-122"/>
                <a:sym typeface="+mn-ea"/>
              </a:rPr>
              <a:t>G-</a:t>
            </a:r>
            <a:r>
              <a:rPr lang="en-US" dirty="0">
                <a:latin typeface="微软雅黑" panose="020B0503020204020204" charset="-122"/>
                <a:ea typeface="微软雅黑" panose="020B0503020204020204" charset="-122"/>
                <a:cs typeface="微软雅黑" panose="020B0503020204020204" charset="-122"/>
                <a:sym typeface="+mn-ea"/>
              </a:rPr>
              <a:t>235</a:t>
            </a:r>
            <a:r>
              <a:rPr dirty="0">
                <a:latin typeface="微软雅黑" panose="020B0503020204020204" charset="-122"/>
                <a:ea typeface="微软雅黑" panose="020B0503020204020204" charset="-122"/>
                <a:cs typeface="微软雅黑" panose="020B0503020204020204" charset="-122"/>
                <a:sym typeface="+mn-ea"/>
              </a:rPr>
              <a:t>P2 is a high-performance chip solution all-Gigabit smart  Ethernet switch product, which provides </a:t>
            </a:r>
            <a:r>
              <a:rPr lang="en-US" dirty="0">
                <a:latin typeface="微软雅黑" panose="020B0503020204020204" charset="-122"/>
                <a:ea typeface="微软雅黑" panose="020B0503020204020204" charset="-122"/>
                <a:cs typeface="微软雅黑" panose="020B0503020204020204" charset="-122"/>
                <a:sym typeface="+mn-ea"/>
              </a:rPr>
              <a:t>26</a:t>
            </a:r>
            <a:r>
              <a:rPr dirty="0">
                <a:latin typeface="微软雅黑" panose="020B0503020204020204" charset="-122"/>
                <a:ea typeface="微软雅黑" panose="020B0503020204020204" charset="-122"/>
                <a:cs typeface="微软雅黑" panose="020B0503020204020204" charset="-122"/>
                <a:sym typeface="+mn-ea"/>
              </a:rPr>
              <a:t> 10/100/1000Mbps adaptive RJ45 ports</a:t>
            </a:r>
            <a:r>
              <a:rPr lang="en-US" dirty="0">
                <a:latin typeface="微软雅黑" panose="020B0503020204020204" charset="-122"/>
                <a:ea typeface="微软雅黑" panose="020B0503020204020204" charset="-122"/>
                <a:cs typeface="微软雅黑" panose="020B0503020204020204" charset="-122"/>
                <a:sym typeface="+mn-ea"/>
              </a:rPr>
              <a:t> + 2 1000M</a:t>
            </a:r>
            <a:r>
              <a:rPr lang="en-US" dirty="0">
                <a:latin typeface="微软雅黑" panose="020B0503020204020204" charset="-122"/>
                <a:ea typeface="微软雅黑" panose="020B0503020204020204" charset="-122"/>
                <a:cs typeface="微软雅黑" panose="020B0503020204020204" charset="-122"/>
                <a:sym typeface="+mn-ea"/>
              </a:rPr>
              <a:t>bps SFP ports</a:t>
            </a:r>
            <a:r>
              <a:rPr dirty="0">
                <a:latin typeface="微软雅黑" panose="020B0503020204020204" charset="-122"/>
                <a:ea typeface="微软雅黑" panose="020B0503020204020204" charset="-122"/>
                <a:cs typeface="微软雅黑" panose="020B0503020204020204" charset="-122"/>
                <a:sym typeface="+mn-ea"/>
              </a:rPr>
              <a:t> , and supports </a:t>
            </a:r>
            <a:r>
              <a:rPr lang="en-US" dirty="0">
                <a:latin typeface="微软雅黑" panose="020B0503020204020204" charset="-122"/>
                <a:ea typeface="微软雅黑" panose="020B0503020204020204" charset="-122"/>
                <a:cs typeface="微软雅黑" panose="020B0503020204020204" charset="-122"/>
                <a:sym typeface="+mn-ea"/>
              </a:rPr>
              <a:t>wire</a:t>
            </a:r>
            <a:r>
              <a:rPr dirty="0">
                <a:latin typeface="微软雅黑" panose="020B0503020204020204" charset="-122"/>
                <a:ea typeface="微软雅黑" panose="020B0503020204020204" charset="-122"/>
                <a:cs typeface="微软雅黑" panose="020B0503020204020204" charset="-122"/>
                <a:sym typeface="+mn-ea"/>
              </a:rPr>
              <a:t>-speed forwarding of all ports, providing you with greater network flexibility. Network port VLAN configuration, static MAC address binding, port isolation, loop detection, device restart and other operations can be carried out through Web. It can be connected to customer cloud and support cloud management to provide a more efficient, simple, secure and easy-to-use remote management mode.</a:t>
            </a:r>
            <a:endParaRPr dirty="0">
              <a:latin typeface="微软雅黑" panose="020B0503020204020204" charset="-122"/>
              <a:ea typeface="微软雅黑" panose="020B0503020204020204" charset="-122"/>
              <a:cs typeface="微软雅黑" panose="020B0503020204020204" charset="-122"/>
              <a:sym typeface="+mn-ea"/>
            </a:endParaRPr>
          </a:p>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lang="en-US" altLang="en-US" dirty="0">
                <a:latin typeface="微软雅黑" panose="020B0503020204020204" charset="-122"/>
                <a:ea typeface="微软雅黑" panose="020B0503020204020204" charset="-122"/>
                <a:cs typeface="微软雅黑" panose="020B0503020204020204" charset="-122"/>
                <a:sym typeface="+mn-ea"/>
              </a:rPr>
              <a:t>  The FR-S2828G-235P2 has 24 RJ45 ports with PoE function,supports the IEEE802.3at standard, and is backward compatible with 802.3af. It can be used as a power-over-Ethernet device. It can automatically detect and identify power-receiving devices that comply with the standard, and power it through a network cable.The product has a highly integrated design, simple operation, and multiple modes to choose from, which is suitable for various applications, especially for security monitoring occasions.     </a:t>
            </a:r>
            <a:endParaRPr lang="zh-CN" altLang="en-US"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zh-CN" altLang="en-US" dirty="0">
              <a:latin typeface="微软雅黑" panose="020B0503020204020204" charset="-122"/>
              <a:ea typeface="微软雅黑" panose="020B0503020204020204" charset="-122"/>
              <a:cs typeface="微软雅黑" panose="020B0503020204020204"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1040" name="Picture 20" descr="C:\Users\Administrator\Desktop\未标题-1.png"/>
            <p:cNvPicPr>
              <a:picLocks noChangeAspect="1"/>
            </p:cNvPicPr>
            <p:nvPr/>
          </p:nvPicPr>
          <p:blipFill>
            <a:blip r:embed="rId2"/>
            <a:stretch>
              <a:fillRect/>
            </a:stretch>
          </p:blipFill>
          <p:spPr>
            <a:xfrm>
              <a:off x="1083" y="273"/>
              <a:ext cx="3360" cy="580"/>
            </a:xfrm>
            <a:prstGeom prst="rect">
              <a:avLst/>
            </a:prstGeom>
            <a:noFill/>
            <a:ln w="9525">
              <a:noFill/>
            </a:ln>
          </p:spPr>
        </p:pic>
      </p:grpSp>
      <p:sp>
        <p:nvSpPr>
          <p:cNvPr id="4" name="对角圆角矩形 11"/>
          <p:cNvSpPr/>
          <p:nvPr>
            <p:custDataLst>
              <p:tags r:id="rId3"/>
            </p:custDataLst>
          </p:nvPr>
        </p:nvSpPr>
        <p:spPr>
          <a:xfrm>
            <a:off x="623570" y="38011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4"/>
            </p:custDataLst>
          </p:nvPr>
        </p:nvSpPr>
        <p:spPr>
          <a:xfrm>
            <a:off x="623570" y="3811905"/>
            <a:ext cx="2105660" cy="35242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Description</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5"/>
            </p:custDataLst>
          </p:nvPr>
        </p:nvSpPr>
        <p:spPr>
          <a:xfrm>
            <a:off x="607060" y="67983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6"/>
            </p:custDataLst>
          </p:nvPr>
        </p:nvSpPr>
        <p:spPr>
          <a:xfrm>
            <a:off x="607060" y="6809105"/>
            <a:ext cx="1863090" cy="35242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Features</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7"/>
            </p:custDataLst>
          </p:nvPr>
        </p:nvSpPr>
        <p:spPr>
          <a:xfrm>
            <a:off x="623570" y="7208520"/>
            <a:ext cx="7021195" cy="3434715"/>
          </a:xfrm>
          <a:prstGeom prst="rect">
            <a:avLst/>
          </a:prstGeom>
          <a:noFill/>
          <a:ln w="9525">
            <a:noFill/>
          </a:ln>
        </p:spPr>
        <p:txBody>
          <a:bodyPr lIns="0" tIns="0" rIns="0" bIns="0"/>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Comply with IEEE 802.3i、IEEE 802.3u、IEEE 802.3ab、IEEE 802.3x、IEEE 802.3at、IEEE 802.3af</a:t>
            </a:r>
            <a:endParaRPr lang="zh-CN" altLang="en-US" dirty="0">
              <a:latin typeface="微软雅黑" panose="020B0503020204020204" charset="-122"/>
              <a:ea typeface="微软雅黑" panose="020B0503020204020204" charset="-122"/>
              <a:cs typeface="微软雅黑" panose="020B0503020204020204" charset="-122"/>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lang="zh-CN" altLang="en-US" dirty="0">
                <a:latin typeface="微软雅黑" panose="020B0503020204020204" charset="-122"/>
                <a:ea typeface="微软雅黑" panose="020B0503020204020204" charset="-122"/>
                <a:cs typeface="微软雅黑" panose="020B0503020204020204" charset="-122"/>
                <a:sym typeface="+mn-ea"/>
              </a:rPr>
              <a:t>The lightning protection capability of the port reaches 6kV, and the product has been used stably for 3 years</a:t>
            </a:r>
            <a:endParaRPr kumimoji="0" lang="zh-CN" b="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lang="zh-CN" altLang="en-US" dirty="0">
                <a:latin typeface="微软雅黑" panose="020B0503020204020204" charset="-122"/>
                <a:ea typeface="微软雅黑" panose="020B0503020204020204" charset="-122"/>
                <a:cs typeface="微软雅黑" panose="020B0503020204020204" charset="-122"/>
                <a:sym typeface="+mn-ea"/>
              </a:rPr>
              <a:t>Support for management port rate, duplex, self-negotiation, port mode</a:t>
            </a:r>
            <a:endParaRPr lang="zh-CN" altLang="en-US" dirty="0">
              <a:latin typeface="微软雅黑" panose="020B0503020204020204" charset="-122"/>
              <a:ea typeface="微软雅黑" panose="020B0503020204020204" charset="-122"/>
              <a:cs typeface="微软雅黑" panose="020B0503020204020204" charset="-122"/>
              <a:sym typeface="+mn-ea"/>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lang="zh-CN" altLang="en-US" dirty="0">
                <a:latin typeface="微软雅黑" panose="020B0503020204020204" charset="-122"/>
                <a:ea typeface="微软雅黑" panose="020B0503020204020204" charset="-122"/>
                <a:cs typeface="微软雅黑" panose="020B0503020204020204" charset="-122"/>
                <a:sym typeface="+mn-ea"/>
              </a:rPr>
              <a:t>Support for loop protection</a:t>
            </a:r>
            <a:endParaRPr lang="zh-CN" altLang="en-US" dirty="0">
              <a:latin typeface="微软雅黑" panose="020B0503020204020204" charset="-122"/>
              <a:ea typeface="微软雅黑" panose="020B0503020204020204" charset="-122"/>
              <a:cs typeface="微软雅黑" panose="020B0503020204020204" charset="-122"/>
              <a:sym typeface="+mn-ea"/>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lang="zh-CN" altLang="en-US" dirty="0">
                <a:latin typeface="微软雅黑" panose="020B0503020204020204" charset="-122"/>
                <a:ea typeface="微软雅黑" panose="020B0503020204020204" charset="-122"/>
                <a:cs typeface="微软雅黑" panose="020B0503020204020204" charset="-122"/>
                <a:sym typeface="+mn-ea"/>
              </a:rPr>
              <a:t>Support for port-based VLAN</a:t>
            </a:r>
            <a:endParaRPr lang="zh-CN" altLang="en-US" dirty="0">
              <a:latin typeface="微软雅黑" panose="020B0503020204020204" charset="-122"/>
              <a:ea typeface="微软雅黑" panose="020B0503020204020204" charset="-122"/>
              <a:cs typeface="微软雅黑" panose="020B0503020204020204" charset="-122"/>
              <a:sym typeface="+mn-ea"/>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The maximum output power of a single port is 30W, and the total output power of PoE is </a:t>
            </a:r>
            <a:r>
              <a:rPr lang="en-US" altLang="zh-CN" dirty="0">
                <a:latin typeface="微软雅黑" panose="020B0503020204020204" charset="-122"/>
                <a:ea typeface="微软雅黑" panose="020B0503020204020204" charset="-122"/>
                <a:cs typeface="微软雅黑" panose="020B0503020204020204" charset="-122"/>
                <a:sym typeface="宋体" panose="02010600030101010101" pitchFamily="2" charset="-122"/>
              </a:rPr>
              <a:t>235</a:t>
            </a: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W</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altLang="en-US" dirty="0">
                <a:latin typeface="微软雅黑" panose="020B0503020204020204" charset="-122"/>
                <a:ea typeface="微软雅黑" panose="020B0503020204020204" charset="-122"/>
                <a:cs typeface="微软雅黑" panose="020B0503020204020204" charset="-122"/>
                <a:sym typeface="+mn-ea"/>
              </a:rPr>
              <a:t>Support remote restart of PoE ports</a:t>
            </a:r>
            <a:endParaRPr altLang="en-US" dirty="0">
              <a:latin typeface="微软雅黑" panose="020B0503020204020204" charset="-122"/>
              <a:ea typeface="微软雅黑" panose="020B0503020204020204" charset="-122"/>
              <a:cs typeface="微软雅黑" panose="020B0503020204020204" charset="-122"/>
              <a:sym typeface="+mn-ea"/>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lang="zh-CN" altLang="en-US" dirty="0">
                <a:latin typeface="微软雅黑" panose="020B0503020204020204" charset="-122"/>
                <a:ea typeface="微软雅黑" panose="020B0503020204020204" charset="-122"/>
                <a:cs typeface="微软雅黑" panose="020B0503020204020204" charset="-122"/>
                <a:sym typeface="+mn-ea"/>
              </a:rPr>
              <a:t>Dynamic LED indicator, providing simple working status prompts and troubleshooting</a:t>
            </a:r>
            <a:endParaRPr lang="zh-CN" altLang="en-US"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dirty="0">
                <a:latin typeface="微软雅黑" panose="020B0503020204020204" charset="-122"/>
                <a:ea typeface="微软雅黑" panose="020B0503020204020204" charset="-122"/>
                <a:cs typeface="微软雅黑" panose="020B0503020204020204" charset="-122"/>
                <a:sym typeface="+mn-ea"/>
              </a:rPr>
              <a:t>  </a:t>
            </a:r>
            <a:r>
              <a:rPr lang="zh-CN" altLang="en-US" dirty="0">
                <a:latin typeface="微软雅黑" panose="020B0503020204020204" charset="-122"/>
                <a:ea typeface="微软雅黑" panose="020B0503020204020204" charset="-122"/>
                <a:cs typeface="微软雅黑" panose="020B0503020204020204" charset="-122"/>
                <a:sym typeface="+mn-ea"/>
              </a:rPr>
              <a:t>Built-in power supply, delicate structure design, suitable for use</a:t>
            </a:r>
            <a:endParaRPr lang="zh-CN" altLang="en-US" dirty="0">
              <a:latin typeface="微软雅黑" panose="020B0503020204020204" charset="-122"/>
              <a:ea typeface="微软雅黑" panose="020B0503020204020204" charset="-122"/>
              <a:cs typeface="微软雅黑" panose="020B0503020204020204" charset="-122"/>
            </a:endParaRPr>
          </a:p>
        </p:txBody>
      </p:sp>
      <p:sp>
        <p:nvSpPr>
          <p:cNvPr id="14" name="对角圆角矩形 11"/>
          <p:cNvSpPr/>
          <p:nvPr>
            <p:custDataLst>
              <p:tags r:id="rId8"/>
            </p:custDataLst>
          </p:nvPr>
        </p:nvSpPr>
        <p:spPr>
          <a:xfrm>
            <a:off x="687705" y="1530350"/>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Datasheet|24 GE+2 GE+2 SFP Smart PoE Ethernet Switch</a:t>
            </a:r>
            <a:endParaRPr lang="zh-CN" altLang="en-US"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FR-S2828GS-235P2</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grpSp>
        <p:nvGrpSpPr>
          <p:cNvPr id="9" name="组合 8"/>
          <p:cNvGrpSpPr/>
          <p:nvPr/>
        </p:nvGrpSpPr>
        <p:grpSpPr>
          <a:xfrm>
            <a:off x="1985010" y="2322195"/>
            <a:ext cx="3441700" cy="1289050"/>
            <a:chOff x="3126" y="3657"/>
            <a:chExt cx="5420" cy="2030"/>
          </a:xfrm>
        </p:grpSpPr>
        <p:pic>
          <p:nvPicPr>
            <p:cNvPr id="17441" name="图片 1"/>
            <p:cNvPicPr>
              <a:picLocks noChangeAspect="1"/>
            </p:cNvPicPr>
            <p:nvPr/>
          </p:nvPicPr>
          <p:blipFill>
            <a:blip r:embed="rId9"/>
            <a:stretch>
              <a:fillRect/>
            </a:stretch>
          </p:blipFill>
          <p:spPr>
            <a:xfrm>
              <a:off x="3126" y="3657"/>
              <a:ext cx="5420" cy="2030"/>
            </a:xfrm>
            <a:prstGeom prst="rect">
              <a:avLst/>
            </a:prstGeom>
            <a:noFill/>
            <a:ln w="9525">
              <a:noFill/>
            </a:ln>
          </p:spPr>
        </p:pic>
        <p:sp>
          <p:nvSpPr>
            <p:cNvPr id="8" name="矩形 7"/>
            <p:cNvSpPr/>
            <p:nvPr/>
          </p:nvSpPr>
          <p:spPr>
            <a:xfrm>
              <a:off x="5139" y="4970"/>
              <a:ext cx="260" cy="168"/>
            </a:xfrm>
            <a:prstGeom prst="rect">
              <a:avLst/>
            </a:prstGeom>
            <a:solidFill>
              <a:schemeClr val="bg1"/>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pic>
        <p:nvPicPr>
          <p:cNvPr id="2" name="Picture 21" descr="C:\Users\Administrator\Desktop\2.png"/>
          <p:cNvPicPr>
            <a:picLocks noChangeAspect="1"/>
          </p:cNvPicPr>
          <p:nvPr/>
        </p:nvPicPr>
        <p:blipFill>
          <a:blip r:embed="rId10"/>
          <a:stretch>
            <a:fillRect/>
          </a:stretch>
        </p:blipFill>
        <p:spPr>
          <a:xfrm>
            <a:off x="0" y="10274300"/>
            <a:ext cx="7199313" cy="419100"/>
          </a:xfrm>
          <a:prstGeom prst="rect">
            <a:avLst/>
          </a:prstGeom>
          <a:noFill/>
          <a:ln w="9525">
            <a:noFill/>
          </a:ln>
        </p:spPr>
      </p:pic>
      <p:sp>
        <p:nvSpPr>
          <p:cNvPr id="12"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70942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sym typeface="+mn-ea"/>
              </a:rPr>
              <a:t>Specification</a:t>
            </a:r>
            <a:endParaRPr lang="en-US" altLang="zh-CN"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3"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12"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graphicFrame>
        <p:nvGraphicFramePr>
          <p:cNvPr id="5" name="Group 18"/>
          <p:cNvGraphicFramePr>
            <a:graphicFrameLocks noGrp="1"/>
          </p:cNvGraphicFramePr>
          <p:nvPr>
            <p:custDataLst>
              <p:tags r:id="rId5"/>
            </p:custDataLst>
          </p:nvPr>
        </p:nvGraphicFramePr>
        <p:xfrm>
          <a:off x="976630" y="1459230"/>
          <a:ext cx="5800725" cy="8678545"/>
        </p:xfrm>
        <a:graphic>
          <a:graphicData uri="http://schemas.openxmlformats.org/drawingml/2006/table">
            <a:tbl>
              <a:tblPr/>
              <a:tblGrid>
                <a:gridCol w="760730"/>
                <a:gridCol w="886460"/>
                <a:gridCol w="4153535"/>
              </a:tblGrid>
              <a:tr h="3327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FR-S2828G</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S-235P2</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21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50000"/>
                        </a:lnSpc>
                        <a:spcBef>
                          <a:spcPct val="20000"/>
                        </a:spcBef>
                        <a:spcAft>
                          <a:spcPct val="0"/>
                        </a:spcAft>
                        <a:buClrTx/>
                        <a:buSzTx/>
                        <a:buFont typeface="Arial" panose="020B0604020202020204" pitchFamily="34" charset="0"/>
                        <a:buNone/>
                      </a:pPr>
                      <a:r>
                        <a:rPr lang="en-US" sz="1000" dirty="0">
                          <a:ln>
                            <a:noFill/>
                          </a:ln>
                          <a:latin typeface="微软雅黑" panose="020B0503020204020204" charset="-122"/>
                          <a:ea typeface="微软雅黑" panose="020B0503020204020204" charset="-122"/>
                          <a:sym typeface="宋体" panose="02010600030101010101" pitchFamily="2" charset="-122"/>
                        </a:rPr>
                        <a:t>EN8853C+2*EN8808Q&amp;1*EN8804</a:t>
                      </a:r>
                      <a:r>
                        <a:rPr lang="en-US" sz="1000" dirty="0">
                          <a:ln>
                            <a:noFill/>
                          </a:ln>
                          <a:latin typeface="微软雅黑" panose="020B0503020204020204" charset="-122"/>
                          <a:ea typeface="微软雅黑" panose="020B0503020204020204" charset="-122"/>
                          <a:sym typeface="宋体" panose="02010600030101010101" pitchFamily="2" charset="-122"/>
                        </a:rPr>
                        <a:t>FU+3*IP808AR</a:t>
                      </a:r>
                      <a:endParaRPr lang="en-US" sz="1000" dirty="0">
                        <a:ln>
                          <a:noFill/>
                        </a:ln>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486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Standards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50000"/>
                        </a:lnSpc>
                        <a:spcBef>
                          <a:spcPct val="20000"/>
                        </a:spcBef>
                        <a:spcAft>
                          <a:spcPct val="0"/>
                        </a:spcAft>
                        <a:buClrTx/>
                        <a:buSzTx/>
                        <a:buFont typeface="Arial" panose="020B0604020202020204" pitchFamily="34" charset="0"/>
                        <a:buNone/>
                      </a:pPr>
                      <a:r>
                        <a:rPr lang="zh-CN" altLang="en-US"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IEEE 802.3</a:t>
                      </a:r>
                      <a:r>
                        <a:rPr lang="en-US" altLang="zh-CN" sz="1000" dirty="0" err="1">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i</a:t>
                      </a:r>
                      <a:r>
                        <a:rPr lang="zh-CN" altLang="en-US"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、IEEE 802.3u、IEEE 802.3</a:t>
                      </a:r>
                      <a:r>
                        <a:rPr lang="en-US" sz="1000" dirty="0" err="1">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ab</a:t>
                      </a:r>
                      <a:r>
                        <a:rPr lang="zh-CN" altLang="en-US"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、IEEE 802.3x、</a:t>
                      </a:r>
                      <a:r>
                        <a:rPr lang="en-US" altLang="zh-CN"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IEEE802.3at</a:t>
                      </a:r>
                      <a:r>
                        <a:rPr lang="zh-CN" altLang="en-US"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IEE802.3af</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486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dirty="0">
                          <a:ln>
                            <a:noFill/>
                          </a:ln>
                          <a:effectLst/>
                          <a:latin typeface="微软雅黑" panose="020B0503020204020204" charset="-122"/>
                          <a:ea typeface="微软雅黑" panose="020B0503020204020204" charset="-122"/>
                          <a:cs typeface="微软雅黑" panose="020B0503020204020204" charset="-122"/>
                          <a:sym typeface="Calibri" panose="020F0502020204030204" pitchFamily="34" charset="0"/>
                        </a:rPr>
                        <a:t>26*</a:t>
                      </a:r>
                      <a:r>
                        <a:rPr lang="en-US" sz="1000" dirty="0">
                          <a:ln>
                            <a:noFill/>
                          </a:ln>
                          <a:effectLst/>
                          <a:latin typeface="微软雅黑" panose="020B0503020204020204" charset="-122"/>
                          <a:ea typeface="微软雅黑" panose="020B0503020204020204" charset="-122"/>
                          <a:cs typeface="微软雅黑" panose="020B0503020204020204" charset="-122"/>
                          <a:sym typeface="Calibri" panose="020F0502020204030204" pitchFamily="34" charset="0"/>
                        </a:rPr>
                        <a:t>10/100/1000Mbps</a:t>
                      </a:r>
                      <a:r>
                        <a:rPr sz="1000" dirty="0">
                          <a:latin typeface="微软雅黑" panose="020B0503020204020204" charset="-122"/>
                          <a:ea typeface="微软雅黑" panose="020B0503020204020204" charset="-122"/>
                          <a:cs typeface="微软雅黑" panose="020B0503020204020204" charset="-122"/>
                          <a:sym typeface="+mn-ea"/>
                        </a:rPr>
                        <a:t> Auto-Negotiation ports</a:t>
                      </a:r>
                      <a:r>
                        <a:rPr lang="zh-CN" altLang="en-US" sz="1000" dirty="0">
                          <a:ln>
                            <a:noFill/>
                          </a:ln>
                          <a:effectLst/>
                          <a:latin typeface="微软雅黑" panose="020B0503020204020204" charset="-122"/>
                          <a:ea typeface="微软雅黑" panose="020B0503020204020204" charset="-122"/>
                          <a:cs typeface="微软雅黑" panose="020B0503020204020204" charset="-122"/>
                          <a:sym typeface="Calibri" panose="020F0502020204030204" pitchFamily="34" charset="0"/>
                        </a:rPr>
                        <a:t>（</a:t>
                      </a:r>
                      <a:r>
                        <a:rPr lang="en-US" sz="1000" dirty="0">
                          <a:ln>
                            <a:noFill/>
                          </a:ln>
                          <a:effectLst/>
                          <a:latin typeface="微软雅黑" panose="020B0503020204020204" charset="-122"/>
                          <a:ea typeface="微软雅黑" panose="020B0503020204020204" charset="-122"/>
                          <a:cs typeface="微软雅黑" panose="020B0503020204020204" charset="-122"/>
                          <a:sym typeface="Calibri" panose="020F0502020204030204" pitchFamily="34" charset="0"/>
                        </a:rPr>
                        <a:t>Auto MDI/MDIX</a:t>
                      </a:r>
                      <a:endParaRPr kumimoji="0" lang="zh-CN" altLang="en-US" sz="1000" b="0" i="0" u="none" strike="noStrike" cap="none" normalizeH="0" baseline="0" dirty="0">
                        <a:ln>
                          <a:noFill/>
                        </a:ln>
                        <a:solidFill>
                          <a:schemeClr val="tx1"/>
                        </a:solidFill>
                        <a:effectLst/>
                        <a:latin typeface="微软雅黑" panose="020B0503020204020204" charset="-122"/>
                        <a:ea typeface="微软雅黑" panose="020B0503020204020204" charset="-122"/>
                        <a:cs typeface="微软雅黑" panose="020B0503020204020204" charset="-122"/>
                        <a:sym typeface="Calibri" panose="020F0502020204030204" pitchFamily="34" charset="0"/>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dirty="0">
                          <a:latin typeface="微软雅黑" panose="020B0503020204020204" charset="-122"/>
                          <a:ea typeface="微软雅黑" panose="020B0503020204020204" charset="-122"/>
                          <a:cs typeface="微软雅黑" panose="020B0503020204020204" charset="-122"/>
                          <a:sym typeface="+mn-ea"/>
                        </a:rPr>
                        <a:t>2*100/1000Mbps SFP</a:t>
                      </a:r>
                      <a:endParaRPr kumimoji="0" lang="zh-CN" altLang="en-US"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Calibri" panose="020F0502020204030204" pitchFamily="34" charset="0"/>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4630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Network Media(Cable)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10BASE-T: UTP category 3, 4, 5 cable (maximum 100m)</a:t>
                      </a:r>
                      <a:endParaRPr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100BASE-TX/1000BASE-T: UTP category 5, 5e or above cable (maximum 100m)</a:t>
                      </a:r>
                      <a:endParaRPr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1000Base-SX:62.5μm/50μm MMF(2m~550m)</a:t>
                      </a:r>
                      <a:endParaRPr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1000Base-LX:62.5μm/50μm MMF(2m~550m)Or 10μm SMF（2m~5000m）</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Transfer Method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Store-and-Forward</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MAC Address Table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8K</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S</a:t>
                      </a: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witching Capacity</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56Gbps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62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Forwarding Rate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41.67Mpps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Buffer</a:t>
                      </a:r>
                      <a:endParaRPr kumimoji="0" lang="zh-CN" altLang="en-US" sz="10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4Mbits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Jumbo Frame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15</a:t>
                      </a: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KB</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rowSpan="3">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LED indicators</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 Device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Power：</a:t>
                      </a:r>
                      <a:r>
                        <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rowSpan="2">
                  <a:txBody>
                    <a:bodyPr/>
                    <a:p>
                      <a:pPr marL="0" marR="0" lvl="0" algn="ctr" defTabSz="914400" rtl="0" eaLnBrk="0" fontAlgn="base" latinLnBrk="0" hangingPunct="0">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Per-Port </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Link/Act/Combo：1000M</a:t>
                      </a:r>
                      <a:r>
                        <a:rPr kumimoji="0" lang="zh-CN" altLang="en-US"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Green    100M</a:t>
                      </a:r>
                      <a:r>
                        <a:rPr kumimoji="0" lang="zh-CN" altLang="en-US"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Orange</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v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PoE</a:t>
                      </a:r>
                      <a:r>
                        <a:rPr kumimoji="0" lang="zh-CN" altLang="en-US"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Orange</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algn="ctr" defTabSz="914400" rtl="0" eaLnBrk="0" fontAlgn="ctr" latinLnBrk="0" hangingPunct="0">
                        <a:lnSpc>
                          <a:spcPct val="9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PoE Power Supply</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lang="en-US" altLang="zh-CN"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Ports 1 to 24 support IEEE 802.3af/at standard                             PoE power supply1 2  +, and 3 6  -</a:t>
                      </a:r>
                      <a:endParaRPr lang="en-US" altLang="zh-CN" sz="1000" dirty="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Power Supply</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100-240V,50/60Hz,54V 4.8A </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PoE Power Consumption</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Maximum：235W</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Dimensions（L×W×H）</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440*208*44mm</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07251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Environment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Temperature: 0℃ ~ 45℃</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Temperature: -40℃ ~70℃</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Humidity: 10%~90%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humidity: 5%~90%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HarmonyOS Sans SC" panose="00000500000000000000" charset="-122"/>
              <a:ea typeface="HarmonyOS Sans SC" panose="00000500000000000000" charset="-122"/>
            </a:endParaRPr>
          </a:p>
        </p:txBody>
      </p:sp>
      <p:sp>
        <p:nvSpPr>
          <p:cNvPr id="3091" name="矩形 6"/>
          <p:cNvSpPr/>
          <p:nvPr>
            <p:custDataLst>
              <p:tags r:id="rId3"/>
            </p:custDataLst>
          </p:nvPr>
        </p:nvSpPr>
        <p:spPr>
          <a:xfrm>
            <a:off x="623570" y="950278"/>
            <a:ext cx="128524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Software</a:t>
            </a:r>
            <a:endParaRPr lang="en-US" altLang="zh-CN"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3"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12"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graphicFrame>
        <p:nvGraphicFramePr>
          <p:cNvPr id="5" name="Group 88"/>
          <p:cNvGraphicFramePr>
            <a:graphicFrameLocks noGrp="1"/>
          </p:cNvGraphicFramePr>
          <p:nvPr/>
        </p:nvGraphicFramePr>
        <p:xfrm>
          <a:off x="1048385" y="1608455"/>
          <a:ext cx="5759450" cy="6134100"/>
        </p:xfrm>
        <a:graphic>
          <a:graphicData uri="http://schemas.openxmlformats.org/drawingml/2006/table">
            <a:tbl>
              <a:tblPr/>
              <a:tblGrid>
                <a:gridCol w="1606550"/>
                <a:gridCol w="4152900"/>
              </a:tblGrid>
              <a:tr h="57912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Mac</a:t>
                      </a:r>
                      <a:endParaRPr kumimoji="0" lang="zh-CN" altLang="en-US" sz="10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 static configuration and dynamic learning of MAC addresses</a:t>
                      </a:r>
                      <a:endParaRPr lang="en-US" altLang="zh-CN" sz="1000"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 viewing and clearing of MAC addresses</a:t>
                      </a:r>
                      <a:endParaRPr lang="en-US" altLang="zh-CN" sz="1000"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2672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VLAN</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Support 802.1Q</a:t>
                      </a:r>
                      <a:endParaRPr kumimoji="0" lang="en-US"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Support the setting of port VLAN types</a:t>
                      </a:r>
                      <a:endParaRPr kumimoji="0" lang="en-US"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5400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Port Configuration</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Support the configuration of port rate, description, duplex mode, flow control, etc</a:t>
                      </a:r>
                      <a:endParaRPr kumimoji="0" 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Support real-time utilization rate statistics</a:t>
                      </a:r>
                      <a:endParaRPr kumimoji="0" 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Support port byte count statistics</a:t>
                      </a:r>
                      <a:endParaRPr 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Support port mirroring</a:t>
                      </a:r>
                      <a:endParaRPr kumimoji="0" 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Support static aggregation of ports</a:t>
                      </a:r>
                      <a:endParaRPr kumimoji="0" 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8194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Multicast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Support </a:t>
                      </a:r>
                      <a:r>
                        <a:rPr kumimoji="0"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IGMP v1/v2</a:t>
                      </a:r>
                      <a:endParaRPr kumimoji="0" 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1" i="0" u="none" strike="noStrike" cap="none" normalizeH="0" baseline="0" smtClean="0">
                          <a:ln>
                            <a:noFill/>
                          </a:ln>
                          <a:solidFill>
                            <a:srgbClr val="000000"/>
                          </a:solidFill>
                          <a:effectLst/>
                          <a:latin typeface="微软雅黑" panose="020B0503020204020204" charset="-122"/>
                          <a:ea typeface="微软雅黑" panose="020B0503020204020204" charset="-122"/>
                          <a:sym typeface="宋体l慣欀浡渀\." charset="0"/>
                        </a:rPr>
                        <a:t>QoS</a:t>
                      </a:r>
                      <a:endParaRPr kumimoji="0" lang="zh-CN" altLang="en-US" sz="1000" b="1" i="0" u="none" strike="noStrike" cap="none" normalizeH="0" baseline="0" smtClean="0">
                        <a:ln>
                          <a:noFill/>
                        </a:ln>
                        <a:solidFill>
                          <a:srgbClr val="000000"/>
                        </a:solidFill>
                        <a:effectLst/>
                        <a:latin typeface="微软雅黑" panose="020B0503020204020204" charset="-122"/>
                        <a:ea typeface="微软雅黑" panose="020B0503020204020204"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Support configuring ingress and egress rates of ports</a:t>
                      </a:r>
                      <a:endPar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Support 802.1p/DSCP</a:t>
                      </a:r>
                      <a:endPar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Support storm control</a:t>
                      </a:r>
                      <a:endParaRPr kumimoji="0" lang="zh-CN" altLang="en-US"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b="1" smtClean="0">
                          <a:ln>
                            <a:noFill/>
                          </a:ln>
                          <a:solidFill>
                            <a:srgbClr val="000000"/>
                          </a:solidFill>
                          <a:effectLst/>
                          <a:latin typeface="微软雅黑" panose="020B0503020204020204" charset="-122"/>
                          <a:ea typeface="微软雅黑" panose="020B0503020204020204" charset="-122"/>
                          <a:sym typeface="宋体l慣欀浡渀\." charset="0"/>
                        </a:rPr>
                        <a:t>Reliability</a:t>
                      </a:r>
                      <a:endParaRPr kumimoji="0" lang="zh-CN" altLang="en-US" sz="1000" b="1" i="0" u="none" strike="noStrike" cap="none" normalizeH="0" baseline="0" smtClean="0">
                        <a:ln>
                          <a:noFill/>
                        </a:ln>
                        <a:solidFill>
                          <a:srgbClr val="000000"/>
                        </a:solidFill>
                        <a:effectLst/>
                        <a:latin typeface="微软雅黑" panose="020B0503020204020204" charset="-122"/>
                        <a:ea typeface="微软雅黑" panose="020B0503020204020204"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Support loopback-detection</a:t>
                      </a:r>
                      <a:endParaRPr kumimoji="0" lang="zh-CN" altLang="en-US"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smtClean="0">
                          <a:ln>
                            <a:noFill/>
                          </a:ln>
                          <a:solidFill>
                            <a:srgbClr val="000000"/>
                          </a:solidFill>
                          <a:effectLst/>
                          <a:latin typeface="微软雅黑" panose="020B0503020204020204" charset="-122"/>
                          <a:ea typeface="微软雅黑" panose="020B0503020204020204" charset="-122"/>
                          <a:sym typeface="宋体l慣欀浡渀\." charset="0"/>
                        </a:rPr>
                        <a:t>PoE</a:t>
                      </a:r>
                      <a:endParaRPr kumimoji="0" lang="en-US" altLang="zh-CN" sz="1000" b="1" i="0" u="none" strike="noStrike" cap="none" normalizeH="0" baseline="0" smtClean="0">
                        <a:ln>
                          <a:noFill/>
                        </a:ln>
                        <a:solidFill>
                          <a:srgbClr val="000000"/>
                        </a:solidFill>
                        <a:effectLst/>
                        <a:latin typeface="微软雅黑" panose="020B0503020204020204" charset="-122"/>
                        <a:ea typeface="微软雅黑" panose="020B0503020204020204"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Support remote restart of PoE ports</a:t>
                      </a:r>
                      <a:endParaRPr kumimoji="0"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Support PoE </a:t>
                      </a:r>
                      <a:r>
                        <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extend</a:t>
                      </a:r>
                      <a:endPar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Support PoE watch </a:t>
                      </a:r>
                      <a:r>
                        <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dog</a:t>
                      </a:r>
                      <a:endParaRPr kumimoji="0" lang="en-US" altLang="zh-CN" sz="1000" b="0" i="0" u="none" strike="noStrike" cap="none" normalizeH="0" baseline="0" smtClean="0">
                        <a:ln>
                          <a:noFill/>
                        </a:ln>
                        <a:solidFill>
                          <a:srgbClr val="000000"/>
                        </a:solidFill>
                        <a:effectLst/>
                        <a:latin typeface="微软雅黑" panose="020B0503020204020204" charset="-122"/>
                        <a:ea typeface="微软雅黑" panose="020B0503020204020204" charset="-122"/>
                        <a:cs typeface="微软雅黑" panose="020B0503020204020204" charset="-122"/>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b="1" dirty="0" smtClean="0">
                          <a:ln>
                            <a:noFill/>
                          </a:ln>
                          <a:effectLst/>
                          <a:latin typeface="微软雅黑" panose="020B0503020204020204" charset="-122"/>
                          <a:ea typeface="微软雅黑" panose="020B0503020204020204" charset="-122"/>
                          <a:sym typeface="宋体" panose="02010600030101010101" pitchFamily="2" charset="-122"/>
                        </a:rPr>
                        <a:t>Security features</a:t>
                      </a:r>
                      <a:endParaRPr kumimoji="0" lang="zh-CN" altLang="en-US" sz="1000" b="1" i="0" u="none" strike="noStrike" cap="none" normalizeH="0" baseline="0" dirty="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 port isolation</a:t>
                      </a:r>
                      <a:endParaRPr lang="en-US" altLang="zh-CN" sz="1000"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Management and maintenance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Support modifying device information</a:t>
                      </a:r>
                      <a:endParaRPr kumimoji="0" lang="zh-CN" altLang="en-US"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Support user management</a:t>
                      </a:r>
                      <a:endParaRPr kumimoji="0" lang="zh-CN" altLang="en-US"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Support management via browser-based WEB mode</a:t>
                      </a:r>
                      <a:endPar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Support system logs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Support configuration import and export</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Support HTTP</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ags/tag1.xml><?xml version="1.0" encoding="utf-8"?>
<p:tagLst xmlns:p="http://schemas.openxmlformats.org/presentationml/2006/main">
  <p:tag name="KSO_WM_DIAGRAM_VIRTUALLY_FRAME" val="{&quot;height&quot;:555.6989763779527,&quot;left&quot;:47.8,&quot;top&quot;:299.30102362204724,&quot;width&quot;:554.15}"/>
</p:tagLst>
</file>

<file path=ppt/tags/tag10.xml><?xml version="1.0" encoding="utf-8"?>
<p:tagLst xmlns:p="http://schemas.openxmlformats.org/presentationml/2006/main">
  <p:tag name="TABLE_ENDDRAG_ORIGIN_RECT" val="456*464"/>
  <p:tag name="TABLE_ENDDRAG_RECT" val="76*131*456*464"/>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commondata" val="eyJoZGlkIjoiZDk5NWYwNjc0YjcyYTc2NjdkZTUyN2FjMjc4M2U2ZDkifQ=="/>
</p:tagLst>
</file>

<file path=ppt/tags/tag2.xml><?xml version="1.0" encoding="utf-8"?>
<p:tagLst xmlns:p="http://schemas.openxmlformats.org/presentationml/2006/main">
  <p:tag name="KSO_WM_DIAGRAM_VIRTUALLY_FRAME" val="{&quot;height&quot;:555.6989763779527,&quot;left&quot;:47.8,&quot;top&quot;:299.30102362204724,&quot;width&quot;:554.15}"/>
</p:tagLst>
</file>

<file path=ppt/tags/tag3.xml><?xml version="1.0" encoding="utf-8"?>
<p:tagLst xmlns:p="http://schemas.openxmlformats.org/presentationml/2006/main">
  <p:tag name="KSO_WM_DIAGRAM_VIRTUALLY_FRAME" val="{&quot;height&quot;:555.6989763779527,&quot;left&quot;:47.8,&quot;top&quot;:299.30102362204724,&quot;width&quot;:554.15}"/>
</p:tagLst>
</file>

<file path=ppt/tags/tag4.xml><?xml version="1.0" encoding="utf-8"?>
<p:tagLst xmlns:p="http://schemas.openxmlformats.org/presentationml/2006/main">
  <p:tag name="KSO_WM_DIAGRAM_VIRTUALLY_FRAME" val="{&quot;height&quot;:555.6989763779527,&quot;left&quot;:47.8,&quot;top&quot;:299.30102362204724,&quot;width&quot;:554.15}"/>
</p:tagLst>
</file>

<file path=ppt/tags/tag5.xml><?xml version="1.0" encoding="utf-8"?>
<p:tagLst xmlns:p="http://schemas.openxmlformats.org/presentationml/2006/main">
  <p:tag name="KSO_WM_DIAGRAM_VIRTUALLY_FRAME" val="{&quot;height&quot;:555.6989763779527,&quot;left&quot;:47.8,&quot;top&quot;:299.30102362204724,&quot;width&quot;:554.15}"/>
</p:tagLst>
</file>

<file path=ppt/tags/tag6.xml><?xml version="1.0" encoding="utf-8"?>
<p:tagLst xmlns:p="http://schemas.openxmlformats.org/presentationml/2006/main">
  <p:tag name="KSO_WM_DIAGRAM_VIRTUALLY_FRAME" val="{&quot;height&quot;:555.6989763779527,&quot;left&quot;:47.8,&quot;top&quot;:299.30102362204724,&quot;width&quot;:554.1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4167</Words>
  <Application>WPS 演示</Application>
  <PresentationFormat>自定义</PresentationFormat>
  <Paragraphs>209</Paragraphs>
  <Slides>3</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vt:i4>
      </vt:variant>
    </vt:vector>
  </HeadingPairs>
  <TitlesOfParts>
    <vt:vector size="13" baseType="lpstr">
      <vt:lpstr>Arial</vt:lpstr>
      <vt:lpstr>宋体</vt:lpstr>
      <vt:lpstr>Wingdings</vt:lpstr>
      <vt:lpstr>Calibri</vt:lpstr>
      <vt:lpstr>微软雅黑</vt:lpstr>
      <vt:lpstr>HarmonyOS Sans SC</vt:lpstr>
      <vt:lpstr>Wingdings</vt:lpstr>
      <vt:lpstr>宋体l慣欀浡渀\.</vt:lpstr>
      <vt:lpstr>Arial Unicode MS</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深海鱼</cp:lastModifiedBy>
  <cp:revision>482</cp:revision>
  <dcterms:created xsi:type="dcterms:W3CDTF">2014-05-08T07:59:00Z</dcterms:created>
  <dcterms:modified xsi:type="dcterms:W3CDTF">2024-12-27T06:34:16Z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2052-12.1.0.19302</vt:lpwstr>
  </property>
  <property fmtid="{D5CDD505-2E9C-101B-9397-08002B2CF9AE}" pid="3" name="ICV">
    <vt:lpwstr>D4B23ABEBA5E4B319B8E667284BE2B2C_13</vt:lpwstr>
  </property>
</Properties>
</file>