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7"/>
  </p:handoutMasterIdLst>
  <p:sldIdLst>
    <p:sldId id="258" r:id="rId3"/>
    <p:sldId id="260" r:id="rId5"/>
    <p:sldId id="262" r:id="rId6"/>
  </p:sldIdLst>
  <p:sldSz cx="7569200" cy="10693400"/>
  <p:notesSz cx="7569200" cy="10693400"/>
  <p:custDataLst>
    <p:tags r:id="rId11"/>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68"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68"/>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handoutMaster" Target="handoutMasters/handoutMaster1.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3.xml"/><Relationship Id="rId10" Type="http://schemas.openxmlformats.org/officeDocument/2006/relationships/tableStyles" Target="tableStyle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image" Target="../media/image1.png"/><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7" name="object 46"/>
          <p:cNvSpPr/>
          <p:nvPr>
            <p:custDataLst>
              <p:tags r:id="rId1"/>
            </p:custDataLst>
          </p:nvPr>
        </p:nvSpPr>
        <p:spPr>
          <a:xfrm>
            <a:off x="623570" y="4185285"/>
            <a:ext cx="6581140" cy="1379855"/>
          </a:xfrm>
          <a:prstGeom prst="rect">
            <a:avLst/>
          </a:prstGeom>
          <a:noFill/>
          <a:ln w="9525">
            <a:noFill/>
          </a:ln>
        </p:spPr>
        <p:txBody>
          <a:bodyPr lIns="0" tIns="0" rIns="0" bIns="0"/>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lang="en-US" altLang="zh-CN" sz="1200" dirty="0">
                <a:latin typeface="微软雅黑" panose="020B0503020204020204" charset="-122"/>
                <a:ea typeface="微软雅黑" panose="020B0503020204020204" charset="-122"/>
                <a:cs typeface="微软雅黑" panose="020B0503020204020204" charset="-122"/>
              </a:rPr>
              <a:t>   </a:t>
            </a:r>
            <a:r>
              <a:rPr sz="900" dirty="0">
                <a:latin typeface="微软雅黑" panose="020B0503020204020204" charset="-122"/>
                <a:ea typeface="微软雅黑" panose="020B0503020204020204" charset="-122"/>
                <a:cs typeface="微软雅黑" panose="020B0503020204020204" charset="-122"/>
                <a:sym typeface="+mn-ea"/>
              </a:rPr>
              <a:t>FR-S5154GT-450P</a:t>
            </a:r>
            <a:r>
              <a:rPr lang="en-US" sz="900" dirty="0">
                <a:latin typeface="微软雅黑" panose="020B0503020204020204" charset="-122"/>
                <a:ea typeface="微软雅黑" panose="020B0503020204020204" charset="-122"/>
                <a:cs typeface="微软雅黑" panose="020B0503020204020204" charset="-122"/>
                <a:sym typeface="+mn-ea"/>
              </a:rPr>
              <a:t>5-C1</a:t>
            </a:r>
            <a:r>
              <a:rPr sz="900" dirty="0">
                <a:latin typeface="微软雅黑" panose="020B0503020204020204" charset="-122"/>
                <a:ea typeface="微软雅黑" panose="020B0503020204020204" charset="-122"/>
                <a:cs typeface="微软雅黑" panose="020B0503020204020204" charset="-122"/>
                <a:sym typeface="+mn-ea"/>
              </a:rPr>
              <a:t> is a L3 managed 10G PoE switch. Provides forty-eight 10/100/1000Mbps self-adaption RJ45 port, plus six 10 gigabit SFP+ optical port, it can be used to link bandwidth higher upstream equipment. Using store-and-forward technology, combined with dynamic memory allocation, ensure the bandwidth effective allocation to each port. Special design a flow control, it can avoid packet loss effectively when nodes in the sending and receiving data.  Easy to maintenance and management, meet the networking and access requirements of enterprises, intelligent village, hotel, office network and campus network. Built-in high reliability, design for wide voltage input application power supply, even if the voltage is not stable of power grid, also can guarantee the equipment can work normally.</a:t>
            </a:r>
            <a:endParaRPr sz="900" dirty="0">
              <a:latin typeface="微软雅黑" panose="020B0503020204020204" charset="-122"/>
              <a:ea typeface="微软雅黑" panose="020B0503020204020204" charset="-122"/>
              <a:cs typeface="微软雅黑" panose="020B0503020204020204" charset="-122"/>
              <a:sym typeface="+mn-ea"/>
            </a:endParaRPr>
          </a:p>
          <a:p>
            <a:pPr marL="0" marR="0" lvl="0" indent="215900" algn="l" defTabSz="914400" rtl="0" eaLnBrk="1" fontAlgn="base" latinLnBrk="0" hangingPunct="1">
              <a:lnSpc>
                <a:spcPct val="150000"/>
              </a:lnSpc>
              <a:spcBef>
                <a:spcPts val="0"/>
              </a:spcBef>
              <a:spcAft>
                <a:spcPct val="0"/>
              </a:spcAft>
              <a:buClrTx/>
              <a:buSzTx/>
              <a:buFont typeface="Arial" panose="020B0604020202020204" pitchFamily="34" charset="0"/>
              <a:buNone/>
              <a:defRPr/>
            </a:pPr>
            <a:r>
              <a:rPr sz="900" dirty="0">
                <a:latin typeface="微软雅黑" panose="020B0503020204020204" charset="-122"/>
                <a:ea typeface="微软雅黑" panose="020B0503020204020204" charset="-122"/>
                <a:cs typeface="微软雅黑" panose="020B0503020204020204" charset="-122"/>
                <a:sym typeface="+mn-ea"/>
              </a:rPr>
              <a:t>FR-S5154GT-450P</a:t>
            </a:r>
            <a:r>
              <a:rPr lang="en-US" sz="900" dirty="0">
                <a:latin typeface="微软雅黑" panose="020B0503020204020204" charset="-122"/>
                <a:ea typeface="微软雅黑" panose="020B0503020204020204" charset="-122"/>
                <a:cs typeface="微软雅黑" panose="020B0503020204020204" charset="-122"/>
                <a:sym typeface="+mn-ea"/>
              </a:rPr>
              <a:t>5-C1</a:t>
            </a:r>
            <a:r>
              <a:rPr sz="900" dirty="0">
                <a:latin typeface="微软雅黑" panose="020B0503020204020204" charset="-122"/>
                <a:ea typeface="微软雅黑" panose="020B0503020204020204" charset="-122"/>
                <a:cs typeface="微软雅黑" panose="020B0503020204020204" charset="-122"/>
                <a:sym typeface="+mn-ea"/>
              </a:rPr>
              <a:t> forty-eight  ports have PoE power supply function, support IEEE802.3at standard, 802.3af downward compatibility, power supply equipment for Ethernet, can automatically detect identification standard of electrical equipment, and through the cable for the power supply.</a:t>
            </a:r>
            <a:endParaRPr sz="900" dirty="0">
              <a:latin typeface="微软雅黑" panose="020B0503020204020204" charset="-122"/>
              <a:ea typeface="微软雅黑" panose="020B0503020204020204" charset="-122"/>
              <a:cs typeface="微软雅黑" panose="020B0503020204020204" charset="-122"/>
              <a:sym typeface="+mn-ea"/>
            </a:endParaRPr>
          </a:p>
          <a:p>
            <a:pPr marL="12700" algn="just">
              <a:lnSpc>
                <a:spcPct val="150000"/>
              </a:lnSpc>
              <a:spcBef>
                <a:spcPts val="600"/>
              </a:spcBef>
              <a:spcAft>
                <a:spcPts val="600"/>
              </a:spcAft>
              <a:buFont typeface="Arial" panose="020B0604020202020204" pitchFamily="34" charset="0"/>
              <a:buNone/>
            </a:pPr>
            <a:endParaRPr lang="zh-CN" altLang="en-US" sz="1200" dirty="0">
              <a:latin typeface="微软雅黑" panose="020B0503020204020204" charset="-122"/>
              <a:ea typeface="微软雅黑" panose="020B0503020204020204" charset="-122"/>
              <a:cs typeface="微软雅黑" panose="020B0503020204020204"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1040" name="Picture 20" descr="C:\Users\Administrator\Desktop\未标题-1.png"/>
            <p:cNvPicPr>
              <a:picLocks noChangeAspect="1"/>
            </p:cNvPicPr>
            <p:nvPr/>
          </p:nvPicPr>
          <p:blipFill>
            <a:blip r:embed="rId2"/>
            <a:stretch>
              <a:fillRect/>
            </a:stretch>
          </p:blipFill>
          <p:spPr>
            <a:xfrm>
              <a:off x="1083" y="273"/>
              <a:ext cx="3360" cy="580"/>
            </a:xfrm>
            <a:prstGeom prst="rect">
              <a:avLst/>
            </a:prstGeom>
            <a:noFill/>
            <a:ln w="9525">
              <a:noFill/>
            </a:ln>
          </p:spPr>
        </p:pic>
      </p:grpSp>
      <p:sp>
        <p:nvSpPr>
          <p:cNvPr id="4" name="对角圆角矩形 11"/>
          <p:cNvSpPr/>
          <p:nvPr>
            <p:custDataLst>
              <p:tags r:id="rId3"/>
            </p:custDataLst>
          </p:nvPr>
        </p:nvSpPr>
        <p:spPr>
          <a:xfrm>
            <a:off x="623570" y="38011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4"/>
            </p:custDataLst>
          </p:nvPr>
        </p:nvSpPr>
        <p:spPr>
          <a:xfrm>
            <a:off x="623570" y="3811905"/>
            <a:ext cx="2430780" cy="61404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Description</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a:p>
            <a:pPr algn="l">
              <a:buNone/>
            </a:pP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5"/>
            </p:custDataLst>
          </p:nvPr>
        </p:nvSpPr>
        <p:spPr>
          <a:xfrm>
            <a:off x="607060" y="70135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6"/>
            </p:custDataLst>
          </p:nvPr>
        </p:nvSpPr>
        <p:spPr>
          <a:xfrm>
            <a:off x="607060" y="7024370"/>
            <a:ext cx="1863090" cy="352425"/>
          </a:xfrm>
          <a:prstGeom prst="rect">
            <a:avLst/>
          </a:prstGeom>
          <a:noFill/>
          <a:ln w="9525">
            <a:noFill/>
          </a:ln>
        </p:spPr>
        <p:txBody>
          <a:bodyPr wrap="squar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 </a:t>
            </a: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sym typeface="+mn-ea"/>
              </a:rPr>
              <a:t>Features</a:t>
            </a:r>
            <a:endParaRPr lang="zh-CN" alt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7"/>
            </p:custDataLst>
          </p:nvPr>
        </p:nvSpPr>
        <p:spPr>
          <a:xfrm>
            <a:off x="623570" y="7423785"/>
            <a:ext cx="7021195" cy="3434715"/>
          </a:xfrm>
          <a:prstGeom prst="rect">
            <a:avLst/>
          </a:prstGeom>
          <a:noFill/>
          <a:ln w="9525">
            <a:noFill/>
          </a:ln>
        </p:spPr>
        <p:txBody>
          <a:bodyPr lIns="0" tIns="0" rIns="0" bIns="0"/>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IEEE 802.3i 、IEEE802.3af、IEEE802.3at、IEEE 802.3u 、IEEE802.3z、IEEE802.3ab、IEEE802.3x、IEEE802.3ae、IEEE802.3az.</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PoE power up to 30W for each PoE port, all power up to 450W.</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Supports MAC address auto-learning and auto-aging.</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Forty-eight 10/100/1000Mbps self-adaption RJ45 port, plus six gigabit port 1000/10000Mbps SFP+ port, it can be used to link bandwidth higher upstream equipment.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Store and forward mode operates.</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Web-based Management Support.</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LED indicators for monitoring power, link/activity,PoE.</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R="0" lvl="0" algn="l" defTabSz="914400" rtl="0" eaLnBrk="1" fontAlgn="base" latinLnBrk="0" hangingPunct="1">
              <a:lnSpc>
                <a:spcPct val="150000"/>
              </a:lnSpc>
              <a:buClrTx/>
              <a:buSzTx/>
              <a:buChar char="Ø"/>
            </a:pPr>
            <a:r>
              <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rPr>
              <a:t>19 inches full metal iron shell and internal power adapter design, suitable for rack installation.</a:t>
            </a:r>
            <a:endParaRPr lang="zh-CN" altLang="en-US" dirty="0">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4" name="对角圆角矩形 11"/>
          <p:cNvSpPr/>
          <p:nvPr>
            <p:custDataLst>
              <p:tags r:id="rId8"/>
            </p:custDataLst>
          </p:nvPr>
        </p:nvSpPr>
        <p:spPr>
          <a:xfrm>
            <a:off x="687705" y="131508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Datasheet|48 GE + 6 SFP+ L3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mn-ea"/>
              </a:rPr>
              <a:t>Managed</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 PoE Switch</a:t>
            </a:r>
            <a:endParaRPr lang="zh-CN" altLang="en-US"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FR-S5154GT-450P5-C1</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7" name="TextBox 24"/>
          <p:cNvSpPr txBox="1"/>
          <p:nvPr/>
        </p:nvSpPr>
        <p:spPr>
          <a:xfrm>
            <a:off x="284163" y="10323513"/>
            <a:ext cx="23164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湖南恒茂高科股份有限公司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pic>
        <p:nvPicPr>
          <p:cNvPr id="3" name="图片 2" descr="DSC_0722"/>
          <p:cNvPicPr>
            <a:picLocks noChangeAspect="1"/>
          </p:cNvPicPr>
          <p:nvPr/>
        </p:nvPicPr>
        <p:blipFill>
          <a:blip r:embed="rId10"/>
          <a:srcRect l="9704" t="29623" r="8797" b="26750"/>
          <a:stretch>
            <a:fillRect/>
          </a:stretch>
        </p:blipFill>
        <p:spPr>
          <a:xfrm>
            <a:off x="1912620" y="2338070"/>
            <a:ext cx="3880485" cy="1386205"/>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72454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735013"/>
            <a:ext cx="1709420" cy="352425"/>
          </a:xfrm>
          <a:prstGeom prst="rect">
            <a:avLst/>
          </a:prstGeom>
          <a:noFill/>
          <a:ln w="9525">
            <a:noFill/>
          </a:ln>
        </p:spPr>
        <p:txBody>
          <a:bodyPr wrap="none" anchor="t" anchorCtr="0">
            <a:spAutoFit/>
          </a:bodyPr>
          <a:p>
            <a:pPr algn="l">
              <a:buNone/>
            </a:pPr>
            <a:r>
              <a:rPr lang="en-US" altLang="zh-CN" sz="1700" b="1" dirty="0">
                <a:solidFill>
                  <a:schemeClr val="bg1"/>
                </a:solidFill>
                <a:latin typeface="微软雅黑" panose="020B0503020204020204" charset="-122"/>
                <a:ea typeface="微软雅黑" panose="020B0503020204020204" charset="-122"/>
                <a:cs typeface="微软雅黑" panose="020B0503020204020204" charset="-122"/>
              </a:rPr>
              <a:t>  </a:t>
            </a:r>
            <a:r>
              <a:rPr lang="en-US" altLang="zh-CN" sz="1700" b="1" dirty="0">
                <a:solidFill>
                  <a:schemeClr val="bg1"/>
                </a:solidFill>
                <a:latin typeface="微软雅黑" panose="020B0503020204020204" charset="-122"/>
                <a:ea typeface="微软雅黑" panose="020B0503020204020204" charset="-122"/>
                <a:cs typeface="HarmonyOS Sans SC" panose="00000500000000000000" charset="-122"/>
                <a:sym typeface="+mn-ea"/>
              </a:rPr>
              <a:t>Specification</a:t>
            </a:r>
            <a:endParaRPr lang="en-US" altLang="zh-CN"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976630" y="1243965"/>
          <a:ext cx="5800725" cy="9015730"/>
        </p:xfrm>
        <a:graphic>
          <a:graphicData uri="http://schemas.openxmlformats.org/drawingml/2006/table">
            <a:tbl>
              <a:tblPr/>
              <a:tblGrid>
                <a:gridCol w="760730"/>
                <a:gridCol w="947420"/>
                <a:gridCol w="4092575"/>
              </a:tblGrid>
              <a:tr h="3327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FR-S5154GT-450P5-C1</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21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50000"/>
                        </a:lnSpc>
                        <a:spcBef>
                          <a:spcPct val="20000"/>
                        </a:spcBef>
                        <a:spcAft>
                          <a:spcPct val="0"/>
                        </a:spcAft>
                        <a:buClrTx/>
                        <a:buSzTx/>
                        <a:buFont typeface="Arial" panose="020B0604020202020204" pitchFamily="34" charset="0"/>
                        <a:buNone/>
                      </a:pPr>
                      <a:r>
                        <a:rPr lang="en-US" altLang="zh-CN" sz="1000" dirty="0">
                          <a:latin typeface="微软雅黑" panose="020B0503020204020204" charset="-122"/>
                          <a:ea typeface="微软雅黑" panose="020B0503020204020204" charset="-122"/>
                          <a:cs typeface="宋体" panose="02010600030101010101" pitchFamily="2" charset="-122"/>
                          <a:sym typeface="+mn-ea"/>
                        </a:rPr>
                        <a:t>RTL9311+6*RTL8218D+6*RTL8238B</a:t>
                      </a:r>
                      <a:endParaRPr kumimoji="0" lang="en-US" altLang="zh-CN" sz="1000" b="0" i="0" u="none" strike="noStrike" cap="none" normalizeH="0" baseline="0" dirty="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419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Standards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indent="0">
                        <a:buNone/>
                      </a:pPr>
                      <a:r>
                        <a:rPr sz="1000" dirty="0">
                          <a:solidFill>
                            <a:srgbClr val="000000"/>
                          </a:solidFill>
                          <a:latin typeface="微软雅黑" panose="020B0503020204020204" charset="-122"/>
                          <a:ea typeface="微软雅黑" panose="020B0503020204020204" charset="-122"/>
                          <a:cs typeface="微软雅黑" panose="020B0503020204020204" charset="-122"/>
                          <a:sym typeface="+mn-ea"/>
                        </a:rPr>
                        <a:t>IEEE 802.3i、IEEE 802.3u、IEEE 802.3az、IEEE802.3af、IEEE802.3ae、IEEE802.3at、IEEE802.3z、IEEE 802.3x</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91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Ports</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48 x 10/100/1000Mbps ports</a:t>
                      </a:r>
                      <a:endParaRPr kumimoji="0" lang="en-US" sz="10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6 x 1000/10000Mbps SFP+ ports</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1 x  Console port</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9798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Network Media(Cable)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10Base-T: UTP category 3, 4, 5 cable (maximum 100m)</a:t>
                      </a:r>
                      <a:b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b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100Base-Tx: UTP category 5, 5e cable (maximum 100m) </a:t>
                      </a:r>
                      <a:b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b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1000Base-T: UTP category 5e, 6 cable (maximum 100m)</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1000Base-X: MMF,SMF</a:t>
                      </a:r>
                      <a:endParaRPr kumimoji="0" lang="en-US" sz="1000" b="0" i="0" u="none" strike="noStrike" kern="1200" cap="none" normalizeH="0" baseline="0" dirty="0" smtClean="0">
                        <a:ln>
                          <a:noFill/>
                        </a:ln>
                        <a:solidFill>
                          <a:schemeClr val="tx1"/>
                        </a:solidFill>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10GBase-X: MMF,SMF</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Transfer Method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Store-and-Forward</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68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MAC Address Table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32K</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宋体" panose="02010600030101010101" pitchFamily="2" charset="-122"/>
                        </a:rPr>
                        <a:t>S</a:t>
                      </a: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witching Capacity</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algn="l">
                        <a:spcBef>
                          <a:spcPct val="20000"/>
                        </a:spcBef>
                        <a:buClrTx/>
                        <a:buSzTx/>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216Gbps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004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Forwarding Rate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1" fontAlgn="base" latinLnBrk="0" hangingPunct="1">
                        <a:lnSpc>
                          <a:spcPct val="150000"/>
                        </a:lnSpc>
                        <a:spcBef>
                          <a:spcPct val="0"/>
                        </a:spcBef>
                        <a:spcAft>
                          <a:spcPct val="0"/>
                        </a:spcAft>
                        <a:buClrTx/>
                        <a:buSzTx/>
                        <a:buFont typeface="Arial" panose="020B0604020202020204" pitchFamily="34" charset="0"/>
                        <a:buNone/>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160.7Mpps</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Packet Buffer</a:t>
                      </a:r>
                      <a:endParaRPr kumimoji="0" lang="zh-CN" altLang="en-US" sz="10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16Mbits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97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Jumbo Frame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algn="l" defTabSz="914400" rtl="0" latinLnBrk="0">
                        <a:lnSpc>
                          <a:spcPct val="100000"/>
                        </a:lnSpc>
                        <a:spcBef>
                          <a:spcPct val="20000"/>
                        </a:spcBef>
                        <a:buClrTx/>
                        <a:buSzTx/>
                        <a:buNone/>
                      </a:pPr>
                      <a:r>
                        <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12KBytes</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06" marB="45706"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1945">
                <a:tc gridSpan="2">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lang="en-US" altLang="zh-CN" sz="1000" b="1">
                          <a:latin typeface="微软雅黑" panose="020B0503020204020204" charset="-122"/>
                          <a:ea typeface="微软雅黑" panose="020B0503020204020204" charset="-122"/>
                          <a:sym typeface="宋体" panose="02010600030101010101" pitchFamily="2" charset="-122"/>
                        </a:rPr>
                        <a:t> </a:t>
                      </a:r>
                      <a:r>
                        <a:rPr lang="zh-CN" altLang="en-US" sz="1000" b="1">
                          <a:latin typeface="微软雅黑" panose="020B0503020204020204" charset="-122"/>
                          <a:ea typeface="微软雅黑" panose="020B0503020204020204" charset="-122"/>
                          <a:sym typeface="宋体" panose="02010600030101010101" pitchFamily="2" charset="-122"/>
                        </a:rPr>
                        <a:t>PoE Ports(RJ45)</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1-48 ports compliant with 802.3at/</a:t>
                      </a: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af</a:t>
                      </a:r>
                      <a:endParaRPr kumimoji="0" lang="en-US" altLang="zh-CN" sz="1000" b="0" i="0" u="none" strike="noStrike" cap="none" normalizeH="0" baseline="0" smtClean="0">
                        <a:ln>
                          <a:noFill/>
                        </a:ln>
                        <a:solidFill>
                          <a:schemeClr val="tx1"/>
                        </a:solidFill>
                        <a:effectLst/>
                        <a:latin typeface="HarmonyOS Sans SC" panose="00000500000000000000" charset="-122"/>
                        <a:ea typeface="HarmonyOS Sans SC" panose="00000500000000000000" charset="-122"/>
                        <a:cs typeface="HarmonyOS Sans SC" panose="00000500000000000000" charset="-122"/>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Power Pin Assignment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1/2(+),3/6(-)</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908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a:latin typeface="微软雅黑" panose="020B0503020204020204" charset="-122"/>
                          <a:ea typeface="微软雅黑" panose="020B0503020204020204" charset="-122"/>
                          <a:sym typeface="宋体" panose="02010600030101010101" pitchFamily="2" charset="-122"/>
                        </a:rPr>
                        <a:t>PoE Budget</a:t>
                      </a:r>
                      <a:endParaRPr kumimoji="0" lang="zh-CN" altLang="en-US" sz="1000" b="1" i="0" u="none" strike="noStrike" cap="none" normalizeH="0" baseline="0">
                        <a:solidFill>
                          <a:schemeClr val="tx1"/>
                        </a:solidFill>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h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rPr>
                        <a:t>450W</a:t>
                      </a:r>
                      <a:endParaRPr kumimoji="0" lang="en-US" altLang="zh-CN" sz="1000" b="0" i="0" u="none" strike="noStrike" cap="none" normalizeH="0" baseline="0" smtClean="0">
                        <a:ln>
                          <a:noFill/>
                        </a:ln>
                        <a:solidFill>
                          <a:schemeClr val="tx1"/>
                        </a:solidFill>
                        <a:effectLst/>
                        <a:latin typeface="+mj-lt"/>
                        <a:ea typeface="HarmonyOS Sans SC" panose="00000500000000000000" charset="-122"/>
                        <a:cs typeface="+mj-lt"/>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rowSpan="3">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LED indicators</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TlToBr>
                      <a:noFill/>
                    </a:lnTlToBr>
                    <a:lnBlToTr>
                      <a:noFill/>
                    </a:lnBlToTr>
                    <a:noFill/>
                  </a:tcPr>
                </a:tc>
                <a:tc>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 Device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SYS&amp;Mode</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Calibri" panose="020F0502020204030204" pitchFamily="34" charset="0"/>
                        </a:rPr>
                        <a:t> : 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rowSpan="2">
                  <a:txBody>
                    <a:bodyPr/>
                    <a:p>
                      <a:pPr marL="0" marR="0" lvl="0" algn="ctr" defTabSz="914400" rtl="0" eaLnBrk="0" fontAlgn="base" latinLnBrk="0" hangingPunct="0">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Per-Port </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algn="l" defTabSz="914400" rtl="0" eaLnBrk="0" fontAlgn="base" latinLnBrk="0" hangingPunct="0">
                        <a:spcBef>
                          <a:spcPct val="20000"/>
                        </a:spcBef>
                        <a:buClrTx/>
                        <a:buSzTx/>
                        <a:buFont typeface="Arial" panose="020B0604020202020204" pitchFamily="34" charset="0"/>
                        <a:buNone/>
                      </a:pP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RJ45/SFP+</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43840">
                <a:tc vMerge="1">
                  <a:tcPr/>
                </a:tc>
                <a:tc vMerge="1">
                  <a:tcPr marL="89782" marR="89782" marT="45718" marB="45718"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dirty="0" err="1"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PoE</a:t>
                      </a:r>
                      <a:r>
                        <a:rPr lang="zh-CN" alt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t>
                      </a:r>
                      <a:r>
                        <a:rPr lang="en-US" altLang="zh-CN"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Green</a:t>
                      </a:r>
                      <a:endParaRPr kumimoji="0" lang="en-US" altLang="zh-CN" sz="10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Power Supply</a:t>
                      </a:r>
                      <a:endParaRPr kumimoji="0" lang="en-US" altLang="zh-CN"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sz="1000" dirty="0" smtClean="0">
                          <a:ln>
                            <a:noFill/>
                          </a:ln>
                          <a:effectLst/>
                          <a:latin typeface="Arial" panose="020B0604020202020204" pitchFamily="34" charset="0"/>
                          <a:ea typeface="宋体" panose="02010600030101010101" pitchFamily="2" charset="-122"/>
                          <a:cs typeface="Arial" panose="020B0604020202020204" pitchFamily="34" charset="0"/>
                          <a:sym typeface="宋体" panose="02010600030101010101" pitchFamily="2" charset="-122"/>
                        </a:rPr>
                        <a:t>AC 100~240V, 50/60HZ, 520W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 internal power</a:t>
                      </a:r>
                      <a:r>
                        <a:rPr lang="en-US" altLang="zh-CN" sz="1000" dirty="0">
                          <a:ln>
                            <a:noFill/>
                          </a:ln>
                          <a:effectLst/>
                          <a:latin typeface="微软雅黑" panose="020B0503020204020204" charset="-122"/>
                          <a:ea typeface="微软雅黑" panose="020B0503020204020204" charset="-122"/>
                          <a:sym typeface="宋体" panose="02010600030101010101" pitchFamily="2" charset="-122"/>
                        </a:rPr>
                        <a:t> </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670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Dimensions（L×W×H）</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dirty="0">
                          <a:ln>
                            <a:noFill/>
                          </a:ln>
                          <a:effectLst/>
                          <a:latin typeface="微软雅黑" panose="020B0503020204020204" charset="-122"/>
                          <a:ea typeface="微软雅黑" panose="020B0503020204020204" charset="-122"/>
                          <a:sym typeface="宋体" panose="02010600030101010101" pitchFamily="2" charset="-122"/>
                        </a:rPr>
                        <a:t>440*330*44mm</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9565">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ESD</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IEC61000-4-2, Level 3: Contact discharge: ±6kV, </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Air discharge: ±8kV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3152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en-US" altLang="zh-CN" sz="1000" b="1" smtClean="0">
                          <a:ln>
                            <a:noFill/>
                          </a:ln>
                          <a:effectLst/>
                          <a:latin typeface="微软雅黑" panose="020B0503020204020204" charset="-122"/>
                          <a:ea typeface="微软雅黑" panose="020B0503020204020204" charset="-122"/>
                          <a:sym typeface="+mn-ea"/>
                        </a:rPr>
                        <a:t>Surge</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hMerge="1">
                  <a:tcPr>
                    <a:lnR w="6350" cap="flat" cmpd="sng" algn="ctr">
                      <a:solidFill>
                        <a:srgbClr val="080000"/>
                      </a:solidFill>
                      <a:prstDash val="solid"/>
                      <a:round/>
                      <a:headEnd type="none" w="med" len="med"/>
                      <a:tailEnd type="none" w="med" len="med"/>
                    </a:lnR>
                    <a:lnB w="6350" cap="flat" cmpd="sng" algn="ctr">
                      <a:solidFill>
                        <a:srgbClr val="080000"/>
                      </a:solidFill>
                      <a:prstDash val="solid"/>
                      <a:round/>
                      <a:headEnd type="none" w="med" len="med"/>
                      <a:tailEnd type="none" w="med" len="med"/>
                    </a:lnB>
                    <a:noFill/>
                  </a:tcPr>
                </a:tc>
                <a:tc>
                  <a:txBody>
                    <a:bodyPr/>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IEC61000-4-5, RJ45 Common Mode 6kV</a:t>
                      </a:r>
                      <a:endParaRPr lang="en-US" altLang="zh-CN" sz="1000" b="0" smtClean="0">
                        <a:ln>
                          <a:noFill/>
                        </a:ln>
                        <a:effectLst/>
                        <a:latin typeface="微软雅黑" panose="020B0503020204020204" charset="-122"/>
                        <a:ea typeface="微软雅黑" panose="020B0503020204020204" charset="-122"/>
                        <a:cs typeface="HarmonyOS Sans SC" panose="00000500000000000000" charset="-122"/>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Common Mode 4kV</a:t>
                      </a:r>
                      <a:endPar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endParaRPr>
                    </a:p>
                    <a:p>
                      <a:pPr marL="0" marR="0" lvl="0" indent="0" algn="l" defTabSz="914400" rtl="0" eaLnBrk="0" fontAlgn="base" latinLnBrk="0" hangingPunct="0">
                        <a:lnSpc>
                          <a:spcPct val="140000"/>
                        </a:lnSpc>
                        <a:spcBef>
                          <a:spcPct val="20000"/>
                        </a:spcBef>
                        <a:spcAft>
                          <a:spcPct val="0"/>
                        </a:spcAft>
                        <a:buClrTx/>
                        <a:buSzTx/>
                        <a:buFont typeface="Arial" panose="020B0604020202020204" pitchFamily="34" charset="0"/>
                        <a:buNone/>
                        <a:defRPr/>
                      </a:pPr>
                      <a:r>
                        <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                        </a:t>
                      </a:r>
                      <a:r>
                        <a:rPr lang="en-US" sz="1000" dirty="0" smtClean="0">
                          <a:ln>
                            <a:noFill/>
                          </a:ln>
                          <a:effectLst/>
                          <a:latin typeface="Arial" panose="020B0604020202020204" pitchFamily="34" charset="0"/>
                          <a:ea typeface="宋体" panose="02010600030101010101" pitchFamily="2" charset="-122"/>
                          <a:sym typeface="宋体" panose="02010600030101010101" pitchFamily="2" charset="-122"/>
                        </a:rPr>
                        <a:t>Power</a:t>
                      </a:r>
                      <a:r>
                        <a:rPr lang="en-US" altLang="zh-CN" sz="1000" smtClean="0">
                          <a:ln>
                            <a:noFill/>
                          </a:ln>
                          <a:effectLst/>
                          <a:latin typeface="微软雅黑" panose="020B0503020204020204" charset="-122"/>
                          <a:ea typeface="微软雅黑" panose="020B0503020204020204" charset="-122"/>
                          <a:cs typeface="HarmonyOS Sans SC" panose="00000500000000000000" charset="-122"/>
                          <a:sym typeface="+mn-ea"/>
                        </a:rPr>
                        <a:t> Differential mode 2kV</a:t>
                      </a:r>
                      <a:endParaRPr kumimoji="0" lang="en-US" altLang="zh-CN" sz="1000" b="0" i="0" u="none" strike="noStrike" cap="none" normalizeH="0" baseline="0" dirty="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861060">
                <a:tc gridSpan="2">
                  <a:txBody>
                    <a:bodyPr/>
                    <a:p>
                      <a:pPr marL="0" marR="0" lvl="0" algn="ctr" defTabSz="914400" rtl="0" eaLnBrk="0" fontAlgn="base" latinLnBrk="0" hangingPunct="0">
                        <a:lnSpc>
                          <a:spcPct val="100000"/>
                        </a:lnSpc>
                        <a:spcBef>
                          <a:spcPct val="20000"/>
                        </a:spcBef>
                        <a:buClrTx/>
                        <a:buSzTx/>
                        <a:buFont typeface="Arial" panose="020B0604020202020204" pitchFamily="34" charset="0"/>
                        <a:buNone/>
                      </a:pPr>
                      <a:r>
                        <a:rPr lang="zh-CN" altLang="en-US" sz="1000" b="1" smtClean="0">
                          <a:ln>
                            <a:noFill/>
                          </a:ln>
                          <a:effectLst/>
                          <a:latin typeface="微软雅黑" panose="020B0503020204020204" charset="-122"/>
                          <a:ea typeface="微软雅黑" panose="020B0503020204020204" charset="-122"/>
                          <a:sym typeface="宋体" panose="02010600030101010101" pitchFamily="2" charset="-122"/>
                        </a:rPr>
                        <a:t>Environment</a:t>
                      </a:r>
                      <a:endParaRPr kumimoji="0" lang="zh-CN" altLang="en-US" sz="10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89782" marR="89782" marT="45718" marB="45718"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cPr/>
                </a:tc>
                <a:tc>
                  <a:txBody>
                    <a:bodyPr/>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Temperature: 0℃ ~ 45℃</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Temperature: -40℃ ~70℃</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Operating Humidity: 10%~90%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en-US" altLang="zh-CN" sz="1000" smtClean="0">
                          <a:ln>
                            <a:noFill/>
                          </a:ln>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Storage humidity: 5%~90% non-condensing</a:t>
                      </a:r>
                      <a:endParaRPr kumimoji="0" lang="en-US" altLang="zh-CN" sz="1000" b="0"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89782" marR="89782" marT="45718" marB="45718"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Box 24"/>
          <p:cNvSpPr txBox="1"/>
          <p:nvPr/>
        </p:nvSpPr>
        <p:spPr>
          <a:xfrm>
            <a:off x="284163" y="10323513"/>
            <a:ext cx="2138680" cy="306705"/>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湖南恒茂科股份有限公司</a:t>
            </a:r>
            <a:endParaRPr lang="zh-CN" altLang="en-US" sz="1400" b="1" dirty="0">
              <a:solidFill>
                <a:schemeClr val="bg1"/>
              </a:solidFill>
              <a:latin typeface="微软雅黑" panose="020B0503020204020204" charset="-122"/>
              <a:ea typeface="微软雅黑" panose="020B0503020204020204" charset="-122"/>
            </a:endParaRPr>
          </a:p>
        </p:txBody>
      </p:sp>
      <p:pic>
        <p:nvPicPr>
          <p:cNvPr id="10"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Arial" panose="020B0604020202020204" pitchFamily="34" charset="0"/>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graphicFrame>
        <p:nvGraphicFramePr>
          <p:cNvPr id="2136" name="Group 88"/>
          <p:cNvGraphicFramePr>
            <a:graphicFrameLocks noGrp="1"/>
          </p:cNvGraphicFramePr>
          <p:nvPr/>
        </p:nvGraphicFramePr>
        <p:xfrm>
          <a:off x="833120" y="1536700"/>
          <a:ext cx="6369685" cy="8356600"/>
        </p:xfrm>
        <a:graphic>
          <a:graphicData uri="http://schemas.openxmlformats.org/drawingml/2006/table">
            <a:tbl>
              <a:tblPr/>
              <a:tblGrid>
                <a:gridCol w="1606550"/>
                <a:gridCol w="4763135"/>
              </a:tblGrid>
              <a:tr h="42672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P</a:t>
                      </a:r>
                      <a:r>
                        <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ort properties</a:t>
                      </a:r>
                      <a:endParaRPr kumimoji="0" lang="zh-CN" altLang="en-US"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LED、Port configuration、</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ort statistics</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algn="l" defTabSz="914400" rtl="0" eaLnBrk="0" fontAlgn="base" latinLnBrk="0" hangingPunct="0">
                        <a:lnSpc>
                          <a:spcPct val="100000"/>
                        </a:lnSpc>
                        <a:spcBef>
                          <a:spcPct val="20000"/>
                        </a:spcBef>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MTU、DDM</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28575"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89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Management and maintenance</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System information、user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SSH</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Telnet-Server、Telnet-Client、Telnet6-Server、Telnet6-Client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ping、ping6</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Tracert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WEB</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management</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、SNMP、RMON</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Manage IP restrictions、</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anage timeouts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、Reboot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7924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VLAN</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802.1Q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vlan-mac、vlan-protocol、vlan-subnet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QinQ</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vlan-swap、vlan-translate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55613">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Forwarding control</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Mac address management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flow-control、BandWidth-Control、DLF-Control、SLF-Control、ErrorPacket-Control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225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rPr>
                        <a:t>Mirror</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 panose="02010600030101010101" pitchFamily="2" charset="-122"/>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rPr>
                        <a:t>mirror、remote_mirror</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宋体" panose="02010600030101010101" pitchFamily="2" charset="-122"/>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security features</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P</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ort isolation、storm-control</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MUSER</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ip-source-guard、arp anti-flood、arp anti-spoofing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Prevent DOS attacks</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Discard-BPDU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dhcp anti-attack</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6797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reliability</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LACP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、RSTP、MSTP、</a:t>
                      </a:r>
                      <a:r>
                        <a:rPr lang="en-US" altLang="zh-CN"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STP</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、LBD</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rPr>
                        <a:t>DHCP</a:t>
                      </a:r>
                      <a:endParaRPr kumimoji="0" lang="en-US" altLang="zh-CN" sz="10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dhcp-snooping</a:t>
                      </a: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、dhcp-server、dhcp-relay、dhcp-client</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option82、option60</a:t>
                      </a:r>
                      <a:endParaRPr kumimoji="0" 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L2 multicast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IGMP-Snooping</a:t>
                      </a:r>
                      <a:endPar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multicast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System alarm</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syslog</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、cpu alarm、port alarm</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7432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Link detection</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LLDP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29845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Time management</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state time、SNTP-Client</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04800">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ARP</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ARP、ND、ARP-proxy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IPv4</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Ordinary VLAN interface、SuperVLAN interface、Loopback interface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Static routing,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R</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outing strategy</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RIP、OSPF、VRRP</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ip-def-cpu</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180975">
                <a:tc>
                  <a:txBody>
                    <a:bodyPr/>
                    <a:p>
                      <a:pPr marL="0" marR="0" lvl="0" indent="0" algn="ctr"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rPr>
                        <a:t>IPv6</a:t>
                      </a:r>
                      <a:endParaRPr kumimoji="0" lang="en-US" altLang="zh-CN" sz="1000" b="1" i="0" u="none" strike="noStrike" cap="none" normalizeH="0" baseline="0" dirty="0" smtClean="0">
                        <a:ln>
                          <a:noFill/>
                        </a:ln>
                        <a:effectLst/>
                        <a:latin typeface="Arial" panose="020B0604020202020204" pitchFamily="34" charset="0"/>
                        <a:ea typeface="宋体" panose="02010600030101010101" pitchFamily="2" charset="-122"/>
                        <a:sym typeface="宋体l慣欀浡渀\." charset="0"/>
                      </a:endParaRPr>
                    </a:p>
                  </a:txBody>
                  <a:tcPr anchor="ctr" horzOverflow="overflow">
                    <a:lnL w="28575"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Ordinary VLAN interface、SuperVLAN interface、Loopback interface</a:t>
                      </a:r>
                      <a:endParaRPr lang="zh-CN" altLang="en-US" sz="100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a:t>
                      </a:r>
                      <a:r>
                        <a:rPr kumimoji="0" lang="en-US" altLang="zh-CN"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a:t>
                      </a: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tatic route</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pPr>
                      <a:r>
                        <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rPr>
                        <a:t>Support RIPng</a:t>
                      </a:r>
                      <a:endParaRPr kumimoji="0" lang="zh-CN" altLang="en-US" sz="10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cs typeface="Arial" panose="020B0604020202020204" pitchFamily="34" charset="0"/>
                        <a:sym typeface="Arial" panose="020B0604020202020204" pitchFamily="34" charset="0"/>
                      </a:endParaRPr>
                    </a:p>
                  </a:txBody>
                  <a:tcPr anchor="ctr" horzOverflow="overflow">
                    <a:lnL w="6350" cap="flat" cmpd="sng" algn="ctr">
                      <a:solidFill>
                        <a:srgbClr val="080000"/>
                      </a:solidFill>
                      <a:prstDash val="solid"/>
                      <a:round/>
                      <a:headEnd type="none" w="med" len="med"/>
                      <a:tailEnd type="none" w="med" len="med"/>
                    </a:lnL>
                    <a:lnR w="28575"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bl>
          </a:graphicData>
        </a:graphic>
      </p:graphicFrame>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Arial" panose="020B0604020202020204" pitchFamily="34" charset="0"/>
              <a:ea typeface="宋体" panose="02010600030101010101" pitchFamily="2" charset="-122"/>
            </a:endParaRPr>
          </a:p>
        </p:txBody>
      </p:sp>
      <p:sp>
        <p:nvSpPr>
          <p:cNvPr id="3091" name="矩形 6"/>
          <p:cNvSpPr/>
          <p:nvPr>
            <p:custDataLst>
              <p:tags r:id="rId3"/>
            </p:custDataLst>
          </p:nvPr>
        </p:nvSpPr>
        <p:spPr>
          <a:xfrm>
            <a:off x="623570" y="950278"/>
            <a:ext cx="1213485" cy="352425"/>
          </a:xfrm>
          <a:prstGeom prst="rect">
            <a:avLst/>
          </a:prstGeom>
          <a:noFill/>
          <a:ln w="9525">
            <a:noFill/>
          </a:ln>
        </p:spPr>
        <p:txBody>
          <a:bodyPr wrap="none" anchor="t" anchorCtr="0">
            <a:spAutoFit/>
          </a:bodyPr>
          <a:p>
            <a:pPr algn="l">
              <a:buNone/>
            </a:pPr>
            <a:r>
              <a:rPr lang="en-US" altLang="zh-CN" sz="1700" b="1" dirty="0">
                <a:solidFill>
                  <a:schemeClr val="bg1"/>
                </a:solidFill>
                <a:latin typeface="Arial" panose="020B0604020202020204" pitchFamily="34" charset="0"/>
                <a:ea typeface="宋体" panose="02010600030101010101" pitchFamily="2" charset="-122"/>
              </a:rPr>
              <a:t>  </a:t>
            </a:r>
            <a:r>
              <a:rPr lang="zh-CN" altLang="en-US" sz="1700" b="1" dirty="0">
                <a:solidFill>
                  <a:schemeClr val="bg1"/>
                </a:solidFill>
                <a:latin typeface="Arial" panose="020B0604020202020204" pitchFamily="34" charset="0"/>
                <a:sym typeface="Arial" panose="020B0604020202020204" pitchFamily="34" charset="0"/>
              </a:rPr>
              <a:t>Software</a:t>
            </a:r>
            <a:endParaRPr lang="zh-CN" altLang="en-US" sz="1700" b="1" dirty="0">
              <a:solidFill>
                <a:schemeClr val="bg1"/>
              </a:solidFill>
              <a:latin typeface="Arial" panose="020B0604020202020204" pitchFamily="34" charset="0"/>
              <a:ea typeface="宋体" panose="02010600030101010101" pitchFamily="2" charset="-122"/>
            </a:endParaRPr>
          </a:p>
        </p:txBody>
      </p:sp>
      <p:pic>
        <p:nvPicPr>
          <p:cNvPr id="10"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11" name="TextBox 24"/>
          <p:cNvSpPr txBox="1"/>
          <p:nvPr/>
        </p:nvSpPr>
        <p:spPr>
          <a:xfrm>
            <a:off x="284480" y="10323830"/>
            <a:ext cx="4999355" cy="306705"/>
          </a:xfrm>
          <a:prstGeom prst="rect">
            <a:avLst/>
          </a:prstGeom>
          <a:noFill/>
          <a:ln w="9525">
            <a:noFill/>
          </a:ln>
        </p:spPr>
        <p:txBody>
          <a:bodyPr wrap="square">
            <a:spAutoFit/>
          </a:bodyPr>
          <a:p>
            <a:pPr>
              <a:buNone/>
            </a:pPr>
            <a:r>
              <a:rPr lang="en-US" altLang="zh-CN" sz="1400" b="1" dirty="0">
                <a:solidFill>
                  <a:schemeClr val="bg1"/>
                </a:solidFill>
                <a:latin typeface="微软雅黑" panose="020B0503020204020204" charset="-122"/>
                <a:ea typeface="微软雅黑" panose="020B0503020204020204" charset="-122"/>
              </a:rPr>
              <a:t>HUNAN FULLRIVER HIGH TECHNOLOGY C</a:t>
            </a:r>
            <a:r>
              <a:rPr lang="en-US" altLang="zh-CN" sz="1400" b="1" dirty="0">
                <a:solidFill>
                  <a:schemeClr val="bg1"/>
                </a:solidFill>
                <a:latin typeface="微软雅黑" panose="020B0503020204020204" charset="-122"/>
                <a:ea typeface="微软雅黑" panose="020B0503020204020204" charset="-122"/>
              </a:rPr>
              <a:t>O.,LTD.</a:t>
            </a:r>
            <a:endParaRPr lang="en-US" altLang="zh-CN"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DIAGRAM_VIRTUALLY_FRAME" val="{&quot;height&quot;:538.7489763779528,&quot;left&quot;:47.8,&quot;top&quot;:299.30102362204724,&quot;width&quot;:554.15}"/>
</p:tagLst>
</file>

<file path=ppt/tags/tag10.xml><?xml version="1.0" encoding="utf-8"?>
<p:tagLst xmlns:p="http://schemas.openxmlformats.org/presentationml/2006/main">
  <p:tag name="TABLE_ENDDRAG_ORIGIN_RECT" val="456*464"/>
  <p:tag name="TABLE_ENDDRAG_RECT" val="76*131*456*464"/>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commondata" val="eyJoZGlkIjoiNTI3ZWIyMWU1NzEyZWU2YzA0NmI5MzY1YzlkMTFkYTMifQ=="/>
</p:tagLst>
</file>

<file path=ppt/tags/tag2.xml><?xml version="1.0" encoding="utf-8"?>
<p:tagLst xmlns:p="http://schemas.openxmlformats.org/presentationml/2006/main">
  <p:tag name="KSO_WM_DIAGRAM_VIRTUALLY_FRAME" val="{&quot;height&quot;:538.7489763779528,&quot;left&quot;:47.8,&quot;top&quot;:299.30102362204724,&quot;width&quot;:554.15}"/>
</p:tagLst>
</file>

<file path=ppt/tags/tag3.xml><?xml version="1.0" encoding="utf-8"?>
<p:tagLst xmlns:p="http://schemas.openxmlformats.org/presentationml/2006/main">
  <p:tag name="KSO_WM_DIAGRAM_VIRTUALLY_FRAME" val="{&quot;height&quot;:538.7489763779528,&quot;left&quot;:47.8,&quot;top&quot;:299.30102362204724,&quot;width&quot;:554.15}"/>
</p:tagLst>
</file>

<file path=ppt/tags/tag4.xml><?xml version="1.0" encoding="utf-8"?>
<p:tagLst xmlns:p="http://schemas.openxmlformats.org/presentationml/2006/main">
  <p:tag name="KSO_WM_DIAGRAM_VIRTUALLY_FRAME" val="{&quot;height&quot;:538.7489763779528,&quot;left&quot;:47.8,&quot;top&quot;:299.30102362204724,&quot;width&quot;:554.15}"/>
</p:tagLst>
</file>

<file path=ppt/tags/tag5.xml><?xml version="1.0" encoding="utf-8"?>
<p:tagLst xmlns:p="http://schemas.openxmlformats.org/presentationml/2006/main">
  <p:tag name="KSO_WM_DIAGRAM_VIRTUALLY_FRAME" val="{&quot;height&quot;:538.7489763779528,&quot;left&quot;:47.8,&quot;top&quot;:299.30102362204724,&quot;width&quot;:554.15}"/>
</p:tagLst>
</file>

<file path=ppt/tags/tag6.xml><?xml version="1.0" encoding="utf-8"?>
<p:tagLst xmlns:p="http://schemas.openxmlformats.org/presentationml/2006/main">
  <p:tag name="KSO_WM_DIAGRAM_VIRTUALLY_FRAME" val="{&quot;height&quot;:538.7489763779528,&quot;left&quot;:47.8,&quot;top&quot;:299.30102362204724,&quot;width&quot;:554.1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4856</Words>
  <Application>WPS 演示</Application>
  <PresentationFormat>自定义</PresentationFormat>
  <Paragraphs>260</Paragraphs>
  <Slides>3</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vt:i4>
      </vt:variant>
    </vt:vector>
  </HeadingPairs>
  <TitlesOfParts>
    <vt:vector size="12" baseType="lpstr">
      <vt:lpstr>Arial</vt:lpstr>
      <vt:lpstr>宋体</vt:lpstr>
      <vt:lpstr>Wingdings</vt:lpstr>
      <vt:lpstr>Calibri</vt:lpstr>
      <vt:lpstr>微软雅黑</vt:lpstr>
      <vt:lpstr>HarmonyOS Sans SC</vt:lpstr>
      <vt:lpstr>宋体l慣欀浡渀\.</vt:lpstr>
      <vt:lpstr>Arial Unicode MS</vt:lpstr>
      <vt:lpstr>Office Theme</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wangj</cp:lastModifiedBy>
  <cp:revision>489</cp:revision>
  <dcterms:created xsi:type="dcterms:W3CDTF">2014-05-08T07:59:00Z</dcterms:created>
  <dcterms:modified xsi:type="dcterms:W3CDTF">2024-10-31T12:26:55Z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2052-12.1.0.18608</vt:lpwstr>
  </property>
  <property fmtid="{D5CDD505-2E9C-101B-9397-08002B2CF9AE}" pid="3" name="ICV">
    <vt:lpwstr>D88B7A2D348842E2937F253E3805609E_13</vt:lpwstr>
  </property>
</Properties>
</file>