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7"/>
  </p:handoutMasterIdLst>
  <p:sldIdLst>
    <p:sldId id="258" r:id="rId3"/>
    <p:sldId id="260" r:id="rId5"/>
    <p:sldId id="262" r:id="rId6"/>
  </p:sldIdLst>
  <p:sldSz cx="7569200" cy="10693400"/>
  <p:notesSz cx="7569200" cy="10693400"/>
  <p:custDataLst>
    <p:tags r:id="rId11"/>
  </p:custDataLst>
  <p:defaultTextStyle>
    <a:defPPr>
      <a:defRPr lang="zh-CN"/>
    </a:defPPr>
    <a:lvl1pPr marL="0" lvl="0"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868" userDrawn="1">
          <p15:clr>
            <a:srgbClr val="A4A3A4"/>
          </p15:clr>
        </p15:guide>
        <p15:guide id="2" pos="2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808080"/>
    <a:srgbClr val="CC0000"/>
    <a:srgbClr val="3399FF"/>
    <a:srgbClr val="3366FF"/>
    <a:srgbClr val="0099FF"/>
    <a:srgbClr val="00CCFF"/>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00" d="100"/>
          <a:sy n="100" d="100"/>
        </p:scale>
        <p:origin x="-1518" y="300"/>
      </p:cViewPr>
      <p:guideLst>
        <p:guide orient="horz" pos="2868"/>
        <p:guide pos="22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handoutMaster" Target="handoutMasters/handout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3.xml"/><Relationship Id="rId10" Type="http://schemas.openxmlformats.org/officeDocument/2006/relationships/tableStyles" Target="tableStyle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9987" cy="536527"/>
          </a:xfrm>
          <a:prstGeom prst="rect">
            <a:avLst/>
          </a:prstGeom>
        </p:spPr>
        <p:txBody>
          <a:bodyPr vert="horz" lIns="91440" tIns="45720" rIns="91440" bIns="45720" rtlCol="0"/>
          <a:lstStyle>
            <a:lvl1pPr algn="l">
              <a:defRPr sz="1325"/>
            </a:lvl1pPr>
          </a:lstStyle>
          <a:p>
            <a:endParaRPr lang="zh-CN" altLang="en-US"/>
          </a:p>
        </p:txBody>
      </p:sp>
      <p:sp>
        <p:nvSpPr>
          <p:cNvPr id="3" name="日期占位符 2"/>
          <p:cNvSpPr>
            <a:spLocks noGrp="1"/>
          </p:cNvSpPr>
          <p:nvPr>
            <p:ph type="dt" sz="quarter" idx="1"/>
          </p:nvPr>
        </p:nvSpPr>
        <p:spPr>
          <a:xfrm>
            <a:off x="4287462" y="0"/>
            <a:ext cx="3279987" cy="536527"/>
          </a:xfrm>
          <a:prstGeom prst="rect">
            <a:avLst/>
          </a:prstGeom>
        </p:spPr>
        <p:txBody>
          <a:bodyPr vert="horz" lIns="91440" tIns="45720" rIns="91440" bIns="45720" rtlCol="0"/>
          <a:lstStyle>
            <a:lvl1pPr algn="r">
              <a:defRPr sz="132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9987" cy="536526"/>
          </a:xfrm>
          <a:prstGeom prst="rect">
            <a:avLst/>
          </a:prstGeom>
        </p:spPr>
        <p:txBody>
          <a:bodyPr vert="horz" lIns="91440" tIns="45720" rIns="91440" bIns="45720" rtlCol="0" anchor="b"/>
          <a:lstStyle>
            <a:lvl1pPr algn="l">
              <a:defRPr sz="1325"/>
            </a:lvl1pPr>
          </a:lstStyle>
          <a:p>
            <a:endParaRPr lang="zh-CN" altLang="en-US"/>
          </a:p>
        </p:txBody>
      </p:sp>
      <p:sp>
        <p:nvSpPr>
          <p:cNvPr id="5" name="灯片编号占位符 4"/>
          <p:cNvSpPr>
            <a:spLocks noGrp="1"/>
          </p:cNvSpPr>
          <p:nvPr>
            <p:ph type="sldNum" sz="quarter" idx="3"/>
          </p:nvPr>
        </p:nvSpPr>
        <p:spPr>
          <a:xfrm>
            <a:off x="4287462" y="10156874"/>
            <a:ext cx="3279987" cy="536526"/>
          </a:xfrm>
          <a:prstGeom prst="rect">
            <a:avLst/>
          </a:prstGeom>
        </p:spPr>
        <p:txBody>
          <a:bodyPr vert="horz" lIns="91440" tIns="45720" rIns="91440" bIns="45720" rtlCol="0" anchor="b"/>
          <a:lstStyle>
            <a:lvl1pPr algn="r">
              <a:defRPr sz="132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3279775" cy="534988"/>
          </a:xfrm>
          <a:prstGeom prst="rect">
            <a:avLst/>
          </a:prstGeom>
          <a:noFill/>
          <a:ln w="9525">
            <a:noFill/>
            <a:miter/>
          </a:ln>
        </p:spPr>
        <p:txBody>
          <a:bodyPr/>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p:cNvSpPr>
          <p:nvPr>
            <p:ph type="dt" idx="1"/>
          </p:nvPr>
        </p:nvSpPr>
        <p:spPr>
          <a:xfrm>
            <a:off x="4287838" y="0"/>
            <a:ext cx="3279775" cy="534988"/>
          </a:xfrm>
          <a:prstGeom prst="rect">
            <a:avLst/>
          </a:prstGeom>
          <a:noFill/>
          <a:ln w="9525">
            <a:noFill/>
            <a:miter/>
          </a:ln>
        </p:spPr>
        <p:txBody>
          <a:bodyPr/>
          <a:lstStyle>
            <a:lvl1pPr algn="r">
              <a:buFont typeface="Arial" panose="020B0604020202020204" pitchFamily="34" charset="0"/>
              <a:buNone/>
              <a:defRPr sz="1800" noProof="1">
                <a:latin typeface="Arial" panose="020B0604020202020204" pitchFamily="34" charset="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A6F8D71-63C0-4C00-B2B8-CDCFDA9B4C0A}"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endParaRPr>
          </a:p>
        </p:txBody>
      </p:sp>
      <p:sp>
        <p:nvSpPr>
          <p:cNvPr id="4100"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4101" name="备注占位符 4"/>
          <p:cNvSpPr>
            <a:spLocks noGrp="1" noRot="1" noChangeAspect="1"/>
          </p:cNvSpPr>
          <p:nvPr/>
        </p:nvSpPr>
        <p:spPr>
          <a:xfrm>
            <a:off x="757238" y="5080000"/>
            <a:ext cx="6054725" cy="4811713"/>
          </a:xfrm>
          <a:prstGeom prst="rect">
            <a:avLst/>
          </a:prstGeom>
          <a:noFill/>
          <a:ln w="9525">
            <a:noFill/>
          </a:ln>
        </p:spPr>
        <p:txBody>
          <a:bodyPr anchor="ctr" anchorCtr="0"/>
          <a:p>
            <a:pPr lvl="0" eaLnBrk="1" hangingPunct="1">
              <a:spcBef>
                <a:spcPct val="30000"/>
              </a:spcBef>
              <a:buFont typeface="Arial" panose="020B0604020202020204" pitchFamily="34" charset="0"/>
              <a:buNone/>
            </a:pPr>
            <a:r>
              <a:rPr lang="zh-CN" altLang="en-US" sz="1200" dirty="0">
                <a:latin typeface="Arial" panose="020B0604020202020204" pitchFamily="34" charset="0"/>
              </a:rPr>
              <a:t>单击此处编辑母版文本样式</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第二级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第三级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第四级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第五级</a:t>
            </a:r>
            <a:endParaRPr lang="zh-CN" altLang="en-US" sz="1200" dirty="0">
              <a:latin typeface="Arial" panose="020B0604020202020204" pitchFamily="34" charset="0"/>
            </a:endParaRPr>
          </a:p>
        </p:txBody>
      </p:sp>
      <p:sp>
        <p:nvSpPr>
          <p:cNvPr id="2054" name="页脚占位符 5"/>
          <p:cNvSpPr>
            <a:spLocks noGrp="1"/>
          </p:cNvSpPr>
          <p:nvPr>
            <p:ph type="ftr" sz="quarter" idx="4"/>
          </p:nvPr>
        </p:nvSpPr>
        <p:spPr>
          <a:xfrm>
            <a:off x="0" y="10156825"/>
            <a:ext cx="3279775" cy="533400"/>
          </a:xfrm>
          <a:prstGeom prst="rect">
            <a:avLst/>
          </a:prstGeom>
          <a:noFill/>
          <a:ln w="9525">
            <a:noFill/>
            <a:miter/>
          </a:ln>
        </p:spPr>
        <p:txBody>
          <a:bodyPr anchor="b"/>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p:cNvSpPr>
          <p:nvPr>
            <p:ph type="sldNum" sz="quarter" idx="5"/>
          </p:nvPr>
        </p:nvSpPr>
        <p:spPr>
          <a:xfrm>
            <a:off x="4287838" y="10156825"/>
            <a:ext cx="3279775" cy="533400"/>
          </a:xfrm>
          <a:prstGeom prst="rect">
            <a:avLst/>
          </a:prstGeom>
          <a:noFill/>
          <a:ln w="9525">
            <a:noFill/>
            <a:miter/>
          </a:ln>
        </p:spPr>
        <p:txBody>
          <a:bodyPr vert="horz" wrap="square" lIns="91440" tIns="45720" rIns="91440" bIns="45720" numCol="1" anchor="b" anchorCtr="0" compatLnSpc="1"/>
          <a:p>
            <a:pPr lvl="0" algn="r" eaLnBrk="1" hangingPunct="1">
              <a:buFont typeface="Arial" panose="020B0604020202020204" pitchFamily="34" charset="0"/>
              <a:buNone/>
            </a:pPr>
            <a:fld id="{9A0DB2DC-4C9A-4742-B13C-FB6460FD3503}" type="slidenum">
              <a:rPr lang="zh-CN" altLang="en-US" sz="1800" dirty="0">
                <a:latin typeface="Arial" panose="020B0604020202020204" pitchFamily="34" charset="0"/>
              </a:rPr>
            </a:fld>
            <a:endParaRPr lang="zh-CN" altLang="en-US" sz="18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5122" name="幻灯片图像占位符 1"/>
          <p:cNvSpPr>
            <a:spLocks noGrp="1" noRot="1" noChangeAspect="1" noTextEdit="1"/>
          </p:cNvSpPr>
          <p:nvPr>
            <p:ph type="sldImg"/>
          </p:nvPr>
        </p:nvSpPr>
        <p:spPr>
          <a:xfrm>
            <a:off x="-288925" y="0"/>
            <a:ext cx="4156075" cy="5873750"/>
          </a:xfrm>
        </p:spPr>
      </p:sp>
      <p:sp>
        <p:nvSpPr>
          <p:cNvPr id="5123" name="备注占位符 2"/>
          <p:cNvSpPr>
            <a:spLocks noGrp="1" noRot="1" noChangeAspect="1"/>
          </p:cNvSpPr>
          <p:nvPr>
            <p:ph type="body"/>
          </p:nvPr>
        </p:nvSpPr>
        <p:spPr>
          <a:xfrm>
            <a:off x="3565525" y="0"/>
            <a:ext cx="0" cy="5873750"/>
          </a:xfrm>
          <a:prstGeom prst="rect">
            <a:avLst/>
          </a:prstGeom>
          <a:noFill/>
          <a:ln w="9525">
            <a:noFill/>
          </a:ln>
        </p:spPr>
        <p:txBody>
          <a:bodyPr/>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46150" y="1750055"/>
            <a:ext cx="5676900" cy="3722887"/>
          </a:xfrm>
          <a:prstGeom prst="rect">
            <a:avLst/>
          </a:prstGeom>
        </p:spPr>
        <p:txBody>
          <a:bodyPr anchor="b"/>
          <a:lstStyle>
            <a:lvl1pPr algn="ctr">
              <a:defRPr sz="3725"/>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946150" y="5616511"/>
            <a:ext cx="5676900" cy="2581762"/>
          </a:xfrm>
          <a:prstGeom prst="rect">
            <a:avLst/>
          </a:prstGeom>
        </p:spPr>
        <p:txBody>
          <a:bodyPr/>
          <a:lstStyle>
            <a:lvl1pPr marL="0" indent="0" algn="ctr">
              <a:buNone/>
              <a:defRPr sz="1490"/>
            </a:lvl1pPr>
            <a:lvl2pPr marL="283845" indent="0" algn="ctr">
              <a:buNone/>
              <a:defRPr sz="1240"/>
            </a:lvl2pPr>
            <a:lvl3pPr marL="567690" indent="0" algn="ctr">
              <a:buNone/>
              <a:defRPr sz="1120"/>
            </a:lvl3pPr>
            <a:lvl4pPr marL="851535" indent="0" algn="ctr">
              <a:buNone/>
              <a:defRPr sz="995"/>
            </a:lvl4pPr>
            <a:lvl5pPr marL="1135380" indent="0" algn="ctr">
              <a:buNone/>
              <a:defRPr sz="995"/>
            </a:lvl5pPr>
            <a:lvl6pPr marL="1419225" indent="0" algn="ctr">
              <a:buNone/>
              <a:defRPr sz="995"/>
            </a:lvl6pPr>
            <a:lvl7pPr marL="1703070" indent="0" algn="ctr">
              <a:buNone/>
              <a:defRPr sz="995"/>
            </a:lvl7pPr>
            <a:lvl8pPr marL="1986915" indent="0" algn="ctr">
              <a:buNone/>
              <a:defRPr sz="995"/>
            </a:lvl8pPr>
            <a:lvl9pPr marL="2270760" indent="0" algn="ctr">
              <a:buNone/>
              <a:defRPr sz="995"/>
            </a:lvl9pPr>
          </a:lstStyle>
          <a:p>
            <a:r>
              <a:rPr lang="zh-CN" altLang="en-US" noProof="1" smtClean="0"/>
              <a:t>单击此处编辑母版副标题样式</a:t>
            </a:r>
            <a:endParaRPr lang="zh-CN" altLang="en-US"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6709" y="569325"/>
            <a:ext cx="1632109" cy="9062162"/>
          </a:xfrm>
          <a:prstGeom prst="rect">
            <a:avLst/>
          </a:prstGeo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520383" y="569325"/>
            <a:ext cx="4801711" cy="9062162"/>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16440" y="2665925"/>
            <a:ext cx="6528435" cy="4448157"/>
          </a:xfrm>
          <a:prstGeom prst="rect">
            <a:avLst/>
          </a:prstGeom>
        </p:spPr>
        <p:txBody>
          <a:bodyPr anchor="b"/>
          <a:lstStyle>
            <a:lvl1pPr>
              <a:defRPr sz="3725"/>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16440" y="7156163"/>
            <a:ext cx="6528435" cy="2339180"/>
          </a:xfrm>
          <a:prstGeom prst="rect">
            <a:avLst/>
          </a:prstGeom>
        </p:spPr>
        <p:txBody>
          <a:bodyPr/>
          <a:lstStyle>
            <a:lvl1pPr marL="0" indent="0">
              <a:buNone/>
              <a:defRPr sz="1490">
                <a:solidFill>
                  <a:schemeClr val="tx1">
                    <a:tint val="75000"/>
                  </a:schemeClr>
                </a:solidFill>
              </a:defRPr>
            </a:lvl1pPr>
            <a:lvl2pPr marL="283845" indent="0">
              <a:buNone/>
              <a:defRPr sz="1240">
                <a:solidFill>
                  <a:schemeClr val="tx1">
                    <a:tint val="75000"/>
                  </a:schemeClr>
                </a:solidFill>
              </a:defRPr>
            </a:lvl2pPr>
            <a:lvl3pPr marL="567690" indent="0">
              <a:buNone/>
              <a:defRPr sz="1120">
                <a:solidFill>
                  <a:schemeClr val="tx1">
                    <a:tint val="75000"/>
                  </a:schemeClr>
                </a:solidFill>
              </a:defRPr>
            </a:lvl3pPr>
            <a:lvl4pPr marL="851535" indent="0">
              <a:buNone/>
              <a:defRPr sz="995">
                <a:solidFill>
                  <a:schemeClr val="tx1">
                    <a:tint val="75000"/>
                  </a:schemeClr>
                </a:solidFill>
              </a:defRPr>
            </a:lvl4pPr>
            <a:lvl5pPr marL="1135380" indent="0">
              <a:buNone/>
              <a:defRPr sz="995">
                <a:solidFill>
                  <a:schemeClr val="tx1">
                    <a:tint val="75000"/>
                  </a:schemeClr>
                </a:solidFill>
              </a:defRPr>
            </a:lvl5pPr>
            <a:lvl6pPr marL="1419225" indent="0">
              <a:buNone/>
              <a:defRPr sz="995">
                <a:solidFill>
                  <a:schemeClr val="tx1">
                    <a:tint val="75000"/>
                  </a:schemeClr>
                </a:solidFill>
              </a:defRPr>
            </a:lvl6pPr>
            <a:lvl7pPr marL="1703070" indent="0">
              <a:buNone/>
              <a:defRPr sz="995">
                <a:solidFill>
                  <a:schemeClr val="tx1">
                    <a:tint val="75000"/>
                  </a:schemeClr>
                </a:solidFill>
              </a:defRPr>
            </a:lvl7pPr>
            <a:lvl8pPr marL="1986915" indent="0">
              <a:buNone/>
              <a:defRPr sz="995">
                <a:solidFill>
                  <a:schemeClr val="tx1">
                    <a:tint val="75000"/>
                  </a:schemeClr>
                </a:solidFill>
              </a:defRPr>
            </a:lvl8pPr>
            <a:lvl9pPr marL="2270760" indent="0">
              <a:buNone/>
              <a:defRPr sz="995">
                <a:solidFill>
                  <a:schemeClr val="tx1">
                    <a:tint val="75000"/>
                  </a:schemeClr>
                </a:solidFill>
              </a:defRPr>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520383"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3831908"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21368" y="569325"/>
            <a:ext cx="6528435" cy="2066896"/>
          </a:xfrm>
          <a:prstGeom prst="rect">
            <a:avLst/>
          </a:prstGeo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21368" y="2621369"/>
            <a:ext cx="320212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521368" y="3906061"/>
            <a:ext cx="320212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3831908" y="2621369"/>
            <a:ext cx="321789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3831908" y="3906061"/>
            <a:ext cx="321789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217896" y="1539652"/>
            <a:ext cx="3831908" cy="7599245"/>
          </a:xfrm>
          <a:prstGeom prst="rect">
            <a:avLst/>
          </a:prstGeom>
        </p:spPr>
        <p:txBody>
          <a:bodyPr/>
          <a:lstStyle>
            <a:lvl1pPr>
              <a:defRPr sz="1985"/>
            </a:lvl1pPr>
            <a:lvl2pPr>
              <a:defRPr sz="1740"/>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217896" y="1539652"/>
            <a:ext cx="3831908" cy="7599245"/>
          </a:xfrm>
          <a:prstGeom prst="rect">
            <a:avLst/>
          </a:prstGeom>
        </p:spPr>
        <p:txBody>
          <a:bodyPr/>
          <a:lstStyle>
            <a:lvl1pPr marL="0" indent="0">
              <a:buNone/>
              <a:defRPr sz="1985"/>
            </a:lvl1pPr>
            <a:lvl2pPr marL="283845" indent="0">
              <a:buNone/>
              <a:defRPr sz="1740"/>
            </a:lvl2pPr>
            <a:lvl3pPr marL="567690" indent="0">
              <a:buNone/>
              <a:defRPr sz="1490"/>
            </a:lvl3pPr>
            <a:lvl4pPr marL="851535" indent="0">
              <a:buNone/>
              <a:defRPr sz="1240"/>
            </a:lvl4pPr>
            <a:lvl5pPr marL="1135380" indent="0">
              <a:buNone/>
              <a:defRPr sz="1240"/>
            </a:lvl5pPr>
            <a:lvl6pPr marL="1419225" indent="0">
              <a:buNone/>
              <a:defRPr sz="1240"/>
            </a:lvl6pPr>
            <a:lvl7pPr marL="1703070" indent="0">
              <a:buNone/>
              <a:defRPr sz="1240"/>
            </a:lvl7pPr>
            <a:lvl8pPr marL="1986915" indent="0">
              <a:buNone/>
              <a:defRPr sz="1240"/>
            </a:lvl8pPr>
            <a:lvl9pPr marL="2270760" indent="0">
              <a:buNone/>
              <a:defRPr sz="124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985" b="0" i="0" u="none" strike="noStrike" kern="1200" cap="none" spc="0" normalizeH="0" baseline="0" noProof="1">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lvl="5"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6pPr>
      <a:lvl7pPr marL="2971800" lvl="6"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7pPr>
      <a:lvl8pPr marL="3429000" lvl="7"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8pPr>
      <a:lvl9pPr marL="3886200" lvl="8"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1.png"/><Relationship Id="rId12" Type="http://schemas.openxmlformats.org/officeDocument/2006/relationships/notesSlide" Target="../notesSlides/notesSlide1.xml"/><Relationship Id="rId11" Type="http://schemas.openxmlformats.org/officeDocument/2006/relationships/slideLayout" Target="../slideLayouts/slideLayout7.xml"/><Relationship Id="rId10" Type="http://schemas.openxmlformats.org/officeDocument/2006/relationships/image" Target="../media/image3.jpe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7" name="object 46"/>
          <p:cNvSpPr/>
          <p:nvPr>
            <p:custDataLst>
              <p:tags r:id="rId1"/>
            </p:custDataLst>
          </p:nvPr>
        </p:nvSpPr>
        <p:spPr>
          <a:xfrm>
            <a:off x="623570" y="4185285"/>
            <a:ext cx="6581140" cy="2233930"/>
          </a:xfrm>
          <a:prstGeom prst="rect">
            <a:avLst/>
          </a:prstGeom>
          <a:noFill/>
          <a:ln w="9525">
            <a:noFill/>
          </a:ln>
        </p:spPr>
        <p:txBody>
          <a:bodyPr lIns="0" tIns="0" rIns="0" bIns="0"/>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lang="en-US" altLang="zh-CN" dirty="0">
                <a:latin typeface="微软雅黑" panose="020B0503020204020204" charset="-122"/>
                <a:ea typeface="微软雅黑" panose="020B0503020204020204" charset="-122"/>
                <a:cs typeface="微软雅黑" panose="020B0503020204020204" charset="-122"/>
              </a:rPr>
              <a:t>   </a:t>
            </a:r>
            <a:r>
              <a:rPr dirty="0">
                <a:latin typeface="微软雅黑" panose="020B0503020204020204" charset="-122"/>
                <a:ea typeface="微软雅黑" panose="020B0503020204020204" charset="-122"/>
                <a:cs typeface="微软雅黑" panose="020B0503020204020204" charset="-122"/>
                <a:sym typeface="+mn-ea"/>
              </a:rPr>
              <a:t>FR-S5112ET-240HP5 is a L3 managed 10G PoE switch. Provides eight 10/100/1000/2500Mbps self-adaption RJ45 port, plus </a:t>
            </a:r>
            <a:r>
              <a:rPr lang="en-US" dirty="0">
                <a:latin typeface="微软雅黑" panose="020B0503020204020204" charset="-122"/>
                <a:ea typeface="微软雅黑" panose="020B0503020204020204" charset="-122"/>
                <a:cs typeface="微软雅黑" panose="020B0503020204020204" charset="-122"/>
                <a:sym typeface="+mn-ea"/>
              </a:rPr>
              <a:t>four</a:t>
            </a:r>
            <a:r>
              <a:rPr dirty="0">
                <a:latin typeface="微软雅黑" panose="020B0503020204020204" charset="-122"/>
                <a:ea typeface="微软雅黑" panose="020B0503020204020204" charset="-122"/>
                <a:cs typeface="微软雅黑" panose="020B0503020204020204" charset="-122"/>
                <a:sym typeface="+mn-ea"/>
              </a:rPr>
              <a:t> 10 gigabit SFP+ optical port, it can be used to link bandwidth higher upstream equipment. </a:t>
            </a:r>
            <a:endParaRPr dirty="0">
              <a:latin typeface="微软雅黑" panose="020B0503020204020204" charset="-122"/>
              <a:ea typeface="微软雅黑" panose="020B0503020204020204" charset="-122"/>
              <a:cs typeface="微软雅黑" panose="020B0503020204020204" charset="-122"/>
              <a:sym typeface="+mn-ea"/>
            </a:endParaRPr>
          </a:p>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dirty="0">
                <a:latin typeface="微软雅黑" panose="020B0503020204020204" charset="-122"/>
                <a:ea typeface="微软雅黑" panose="020B0503020204020204" charset="-122"/>
                <a:cs typeface="微软雅黑" panose="020B0503020204020204" charset="-122"/>
                <a:sym typeface="+mn-ea"/>
              </a:rPr>
              <a:t>Support Open flow, OSPFv3 and other core functions, hardware support high-speed exchange of dual-stack information, meet the network transition from campus IPV4 to IPV6, address capacity and network security are greatly improved. Adopt enterprise high reliability design, rich software function, flexible management mode, suitable for SMB, medium and large campus network and security application.</a:t>
            </a:r>
            <a:endParaRPr dirty="0">
              <a:latin typeface="微软雅黑" panose="020B0503020204020204" charset="-122"/>
              <a:ea typeface="微软雅黑" panose="020B0503020204020204" charset="-122"/>
              <a:cs typeface="微软雅黑" panose="020B0503020204020204" charset="-122"/>
              <a:sym typeface="+mn-ea"/>
            </a:endParaRPr>
          </a:p>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dirty="0">
                <a:latin typeface="微软雅黑" panose="020B0503020204020204" charset="-122"/>
                <a:ea typeface="微软雅黑" panose="020B0503020204020204" charset="-122"/>
                <a:cs typeface="微软雅黑" panose="020B0503020204020204" charset="-122"/>
                <a:sym typeface="+mn-ea"/>
              </a:rPr>
              <a:t>FR-S5112ET-240HP5</a:t>
            </a:r>
            <a:r>
              <a:rPr dirty="0">
                <a:latin typeface="微软雅黑" panose="020B0503020204020204" charset="-122"/>
                <a:ea typeface="微软雅黑" panose="020B0503020204020204" charset="-122"/>
                <a:cs typeface="微软雅黑" panose="020B0503020204020204" charset="-122"/>
                <a:sym typeface="+mn-ea"/>
              </a:rPr>
              <a:t> has PoE power supply function on all </a:t>
            </a:r>
            <a:r>
              <a:rPr lang="en-US" dirty="0">
                <a:latin typeface="微软雅黑" panose="020B0503020204020204" charset="-122"/>
                <a:ea typeface="微软雅黑" panose="020B0503020204020204" charset="-122"/>
                <a:cs typeface="微软雅黑" panose="020B0503020204020204" charset="-122"/>
                <a:sym typeface="+mn-ea"/>
              </a:rPr>
              <a:t>8</a:t>
            </a:r>
            <a:r>
              <a:rPr dirty="0">
                <a:latin typeface="微软雅黑" panose="020B0503020204020204" charset="-122"/>
                <a:ea typeface="微软雅黑" panose="020B0503020204020204" charset="-122"/>
                <a:cs typeface="微软雅黑" panose="020B0503020204020204" charset="-122"/>
                <a:sym typeface="+mn-ea"/>
              </a:rPr>
              <a:t> ports and supports IEEE802.3</a:t>
            </a:r>
            <a:r>
              <a:rPr lang="en-US" dirty="0">
                <a:latin typeface="微软雅黑" panose="020B0503020204020204" charset="-122"/>
                <a:ea typeface="微软雅黑" panose="020B0503020204020204" charset="-122"/>
                <a:cs typeface="微软雅黑" panose="020B0503020204020204" charset="-122"/>
                <a:sym typeface="+mn-ea"/>
              </a:rPr>
              <a:t>b</a:t>
            </a:r>
            <a:r>
              <a:rPr dirty="0">
                <a:latin typeface="微软雅黑" panose="020B0503020204020204" charset="-122"/>
                <a:ea typeface="微软雅黑" panose="020B0503020204020204" charset="-122"/>
                <a:cs typeface="微软雅黑" panose="020B0503020204020204" charset="-122"/>
                <a:sym typeface="+mn-ea"/>
              </a:rPr>
              <a:t>t standard, and ports 1 -8 support IEEE802.3bt. It can be used as a power over Ethernet device. It can automatically detect and identify powered equipment that meets the standard, and power it through the network cable</a:t>
            </a:r>
            <a:r>
              <a:rPr lang="en-US" dirty="0">
                <a:latin typeface="微软雅黑" panose="020B0503020204020204" charset="-122"/>
                <a:ea typeface="微软雅黑" panose="020B0503020204020204" charset="-122"/>
                <a:cs typeface="微软雅黑" panose="020B0503020204020204" charset="-122"/>
                <a:sym typeface="+mn-ea"/>
              </a:rPr>
              <a:t>.</a:t>
            </a:r>
            <a:endParaRPr lang="en-US" dirty="0">
              <a:latin typeface="微软雅黑" panose="020B0503020204020204" charset="-122"/>
              <a:ea typeface="微软雅黑" panose="020B0503020204020204" charset="-122"/>
              <a:cs typeface="微软雅黑" panose="020B0503020204020204" charset="-122"/>
              <a:sym typeface="+mn-ea"/>
            </a:endParaRPr>
          </a:p>
        </p:txBody>
      </p:sp>
      <p:grpSp>
        <p:nvGrpSpPr>
          <p:cNvPr id="1034" name="组合 3091"/>
          <p:cNvGrpSpPr/>
          <p:nvPr/>
        </p:nvGrpSpPr>
        <p:grpSpPr>
          <a:xfrm>
            <a:off x="0" y="131763"/>
            <a:ext cx="2822575" cy="714375"/>
            <a:chOff x="0" y="0"/>
            <a:chExt cx="4443" cy="1124"/>
          </a:xfrm>
        </p:grpSpPr>
        <p:sp>
          <p:nvSpPr>
            <p:cNvPr id="1039" name="矩形 19"/>
            <p:cNvSpPr/>
            <p:nvPr/>
          </p:nvSpPr>
          <p:spPr>
            <a:xfrm>
              <a:off x="0" y="0"/>
              <a:ext cx="785" cy="1125"/>
            </a:xfrm>
            <a:prstGeom prst="rect">
              <a:avLst/>
            </a:prstGeom>
            <a:solidFill>
              <a:srgbClr val="C00000"/>
            </a:solidFill>
            <a:ln w="9525">
              <a:noFill/>
            </a:ln>
          </p:spPr>
          <p:txBody>
            <a:bodyPr/>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1040" name="Picture 20" descr="C:\Users\Administrator\Desktop\未标题-1.png"/>
            <p:cNvPicPr>
              <a:picLocks noChangeAspect="1"/>
            </p:cNvPicPr>
            <p:nvPr/>
          </p:nvPicPr>
          <p:blipFill>
            <a:blip r:embed="rId2"/>
            <a:stretch>
              <a:fillRect/>
            </a:stretch>
          </p:blipFill>
          <p:spPr>
            <a:xfrm>
              <a:off x="1083" y="273"/>
              <a:ext cx="3360" cy="580"/>
            </a:xfrm>
            <a:prstGeom prst="rect">
              <a:avLst/>
            </a:prstGeom>
            <a:noFill/>
            <a:ln w="9525">
              <a:noFill/>
            </a:ln>
          </p:spPr>
        </p:pic>
      </p:grpSp>
      <p:sp>
        <p:nvSpPr>
          <p:cNvPr id="4" name="对角圆角矩形 11"/>
          <p:cNvSpPr/>
          <p:nvPr>
            <p:custDataLst>
              <p:tags r:id="rId3"/>
            </p:custDataLst>
          </p:nvPr>
        </p:nvSpPr>
        <p:spPr>
          <a:xfrm>
            <a:off x="623570" y="38011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4"/>
            </p:custDataLst>
          </p:nvPr>
        </p:nvSpPr>
        <p:spPr>
          <a:xfrm>
            <a:off x="623570" y="3811905"/>
            <a:ext cx="2094230" cy="379095"/>
          </a:xfrm>
          <a:prstGeom prst="rect">
            <a:avLst/>
          </a:prstGeom>
          <a:noFill/>
          <a:ln w="9525">
            <a:noFill/>
          </a:ln>
        </p:spPr>
        <p:txBody>
          <a:bodyPr wrap="square" anchor="t" anchorCtr="0">
            <a:no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Description</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a:p>
            <a:pPr algn="l">
              <a:buNone/>
            </a:pP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对角圆角矩形 11"/>
          <p:cNvSpPr/>
          <p:nvPr>
            <p:custDataLst>
              <p:tags r:id="rId5"/>
            </p:custDataLst>
          </p:nvPr>
        </p:nvSpPr>
        <p:spPr>
          <a:xfrm>
            <a:off x="607060" y="701358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6" name="矩形 6"/>
          <p:cNvSpPr/>
          <p:nvPr>
            <p:custDataLst>
              <p:tags r:id="rId6"/>
            </p:custDataLst>
          </p:nvPr>
        </p:nvSpPr>
        <p:spPr>
          <a:xfrm>
            <a:off x="607060" y="7024370"/>
            <a:ext cx="1863090" cy="352425"/>
          </a:xfrm>
          <a:prstGeom prst="rect">
            <a:avLst/>
          </a:prstGeom>
          <a:noFill/>
          <a:ln w="9525">
            <a:noFill/>
          </a:ln>
        </p:spPr>
        <p:txBody>
          <a:bodyPr wrap="squar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Features</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2054" name="object 16"/>
          <p:cNvSpPr/>
          <p:nvPr>
            <p:custDataLst>
              <p:tags r:id="rId7"/>
            </p:custDataLst>
          </p:nvPr>
        </p:nvSpPr>
        <p:spPr>
          <a:xfrm>
            <a:off x="623570" y="7567295"/>
            <a:ext cx="7021195" cy="3434715"/>
          </a:xfrm>
          <a:prstGeom prst="rect">
            <a:avLst/>
          </a:prstGeom>
          <a:noFill/>
          <a:ln w="9525">
            <a:noFill/>
          </a:ln>
        </p:spPr>
        <p:txBody>
          <a:bodyPr lIns="0" tIns="0" rIns="0" bIns="0"/>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IEEE 802.3i 、IEEE802.3af、IEEE802.3at、IEEE802.3bt、IEEE 802.3u 、IEEE802.3z、IEEE802.3ab、IEEE802.3x、IEEE802.3ae、IEEE802.3az.</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The maximum single port power of 1-8 ports POE is 90W, and the maximum total power output is </a:t>
            </a:r>
            <a:r>
              <a:rPr lang="en-US" altLang="zh-CN" dirty="0">
                <a:latin typeface="微软雅黑" panose="020B0503020204020204" charset="-122"/>
                <a:ea typeface="微软雅黑" panose="020B0503020204020204" charset="-122"/>
                <a:cs typeface="微软雅黑" panose="020B0503020204020204" charset="-122"/>
                <a:sym typeface="宋体" panose="02010600030101010101" pitchFamily="2" charset="-122"/>
              </a:rPr>
              <a:t>24</a:t>
            </a: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0W.</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MAC address auto-learning and auto-aging.</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Store and forward mode operates.</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Web-based Management Support.</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LED indicators for monitoring power, link/activity,PoE.</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1</a:t>
            </a:r>
            <a:r>
              <a:rPr lang="en-US" altLang="zh-CN" dirty="0">
                <a:latin typeface="微软雅黑" panose="020B0503020204020204" charset="-122"/>
                <a:ea typeface="微软雅黑" panose="020B0503020204020204" charset="-122"/>
                <a:cs typeface="微软雅黑" panose="020B0503020204020204" charset="-122"/>
                <a:sym typeface="宋体" panose="02010600030101010101" pitchFamily="2" charset="-122"/>
              </a:rPr>
              <a:t>1</a:t>
            </a: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 inches full metal iron shell and internal power adapter design, suitable for rack installation.</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14" name="对角圆角矩形 11"/>
          <p:cNvSpPr/>
          <p:nvPr>
            <p:custDataLst>
              <p:tags r:id="rId8"/>
            </p:custDataLst>
          </p:nvPr>
        </p:nvSpPr>
        <p:spPr>
          <a:xfrm>
            <a:off x="687705" y="1315085"/>
            <a:ext cx="6623685" cy="768985"/>
          </a:xfrm>
          <a:prstGeom prst="roundRect">
            <a:avLst/>
          </a:prstGeom>
          <a:solidFill>
            <a:srgbClr val="C00000"/>
          </a:solidFill>
          <a:ln w="9525">
            <a:noFill/>
          </a:ln>
        </p:spPr>
        <p:txBody>
          <a:bodyPr anchor="ctr" anchorCtr="0"/>
          <a:p>
            <a:pPr marL="36195" algn="l">
              <a:lnSpc>
                <a:spcPct val="100000"/>
              </a:lnSpc>
              <a:buNone/>
            </a:pP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Datasheet|8 2.5G +4 SFP+ L3 </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mn-ea"/>
              </a:rPr>
              <a:t>Managed</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 PoE Switch</a:t>
            </a:r>
            <a:endParaRPr lang="zh-CN" altLang="en-US"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36195" algn="l">
              <a:lnSpc>
                <a:spcPct val="100000"/>
              </a:lnSpc>
              <a:buNone/>
            </a:pP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FR-S5112ET-240HP5</a:t>
            </a:r>
            <a:endPar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7" name="TextBox 24"/>
          <p:cNvSpPr txBox="1"/>
          <p:nvPr/>
        </p:nvSpPr>
        <p:spPr>
          <a:xfrm>
            <a:off x="284163" y="10323513"/>
            <a:ext cx="23164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湖南恒茂高科股份有限公司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10" name="Picture 21" descr="C:\Users\Administrator\Desktop\2.png"/>
          <p:cNvPicPr>
            <a:picLocks noChangeAspect="1"/>
          </p:cNvPicPr>
          <p:nvPr/>
        </p:nvPicPr>
        <p:blipFill>
          <a:blip r:embed="rId9"/>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pic>
        <p:nvPicPr>
          <p:cNvPr id="2" name="图片 1" descr="5a4d205b7ba71f5d0bfcd69613a536c"/>
          <p:cNvPicPr>
            <a:picLocks noChangeAspect="1"/>
          </p:cNvPicPr>
          <p:nvPr/>
        </p:nvPicPr>
        <p:blipFill>
          <a:blip r:embed="rId10"/>
          <a:stretch>
            <a:fillRect/>
          </a:stretch>
        </p:blipFill>
        <p:spPr>
          <a:xfrm>
            <a:off x="2470150" y="2424430"/>
            <a:ext cx="3309620" cy="1139190"/>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65279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735013"/>
            <a:ext cx="1709420" cy="352425"/>
          </a:xfrm>
          <a:prstGeom prst="rect">
            <a:avLst/>
          </a:prstGeom>
          <a:noFill/>
          <a:ln w="9525">
            <a:noFill/>
          </a:ln>
        </p:spPr>
        <p:txBody>
          <a:bodyPr wrap="non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HarmonyOS Sans SC" panose="00000500000000000000" charset="-122"/>
                <a:sym typeface="+mn-ea"/>
              </a:rPr>
              <a:t>Specification</a:t>
            </a:r>
            <a:endParaRPr lang="en-US" altLang="zh-CN" sz="1700" b="1" dirty="0">
              <a:solidFill>
                <a:schemeClr val="bg1"/>
              </a:solidFill>
              <a:latin typeface="微软雅黑" panose="020B0503020204020204" charset="-122"/>
              <a:ea typeface="微软雅黑" panose="020B0503020204020204" charset="-122"/>
              <a:cs typeface="微软雅黑" panose="020B0503020204020204" charset="-122"/>
            </a:endParaRPr>
          </a:p>
        </p:txBody>
      </p:sp>
      <p:graphicFrame>
        <p:nvGraphicFramePr>
          <p:cNvPr id="5138" name="Group 18"/>
          <p:cNvGraphicFramePr>
            <a:graphicFrameLocks noGrp="1"/>
          </p:cNvGraphicFramePr>
          <p:nvPr>
            <p:custDataLst>
              <p:tags r:id="rId4"/>
            </p:custDataLst>
          </p:nvPr>
        </p:nvGraphicFramePr>
        <p:xfrm>
          <a:off x="976630" y="1100455"/>
          <a:ext cx="5851525" cy="9242425"/>
        </p:xfrm>
        <a:graphic>
          <a:graphicData uri="http://schemas.openxmlformats.org/drawingml/2006/table">
            <a:tbl>
              <a:tblPr/>
              <a:tblGrid>
                <a:gridCol w="760730"/>
                <a:gridCol w="947420"/>
                <a:gridCol w="4143375"/>
              </a:tblGrid>
              <a:tr h="3327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Model</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FR-S5112ET-240HP5</a:t>
                      </a:r>
                      <a:endPar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21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Chipset</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50000"/>
                        </a:lnSpc>
                        <a:spcBef>
                          <a:spcPct val="20000"/>
                        </a:spcBef>
                        <a:spcAft>
                          <a:spcPct val="0"/>
                        </a:spcAft>
                        <a:buClrTx/>
                        <a:buSzTx/>
                        <a:buFont typeface="Arial" panose="020B0604020202020204" pitchFamily="34" charset="0"/>
                        <a:buNone/>
                      </a:pPr>
                      <a:r>
                        <a:rPr lang="en-US" altLang="zh-CN" sz="1000" dirty="0">
                          <a:latin typeface="微软雅黑" panose="020B0503020204020204" charset="-122"/>
                          <a:ea typeface="微软雅黑" panose="020B0503020204020204" charset="-122"/>
                          <a:cs typeface="宋体" panose="02010600030101010101" pitchFamily="2" charset="-122"/>
                          <a:sym typeface="+mn-ea"/>
                        </a:rPr>
                        <a:t>RTL9313+2*RTL8224N</a:t>
                      </a:r>
                      <a:r>
                        <a:rPr lang="en-US" altLang="zh-CN" sz="1000" dirty="0">
                          <a:latin typeface="微软雅黑" panose="020B0503020204020204" charset="-122"/>
                          <a:ea typeface="微软雅黑" panose="020B0503020204020204" charset="-122"/>
                          <a:cs typeface="宋体" panose="02010600030101010101" pitchFamily="2" charset="-122"/>
                          <a:sym typeface="+mn-ea"/>
                        </a:rPr>
                        <a:t>+2*RTL8329</a:t>
                      </a:r>
                      <a:endParaRPr kumimoji="0" lang="en-US" altLang="zh-CN" sz="1000" b="0" i="0" u="none" strike="noStrike" cap="none" normalizeH="0" baseline="0" dirty="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419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Standards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indent="0">
                        <a:buNone/>
                      </a:pPr>
                      <a:r>
                        <a:rPr sz="1000" dirty="0">
                          <a:solidFill>
                            <a:srgbClr val="000000"/>
                          </a:solidFill>
                          <a:latin typeface="微软雅黑" panose="020B0503020204020204" charset="-122"/>
                          <a:ea typeface="微软雅黑" panose="020B0503020204020204" charset="-122"/>
                          <a:cs typeface="微软雅黑" panose="020B0503020204020204" charset="-122"/>
                          <a:sym typeface="+mn-ea"/>
                        </a:rPr>
                        <a:t>IEEE 802.3i、IEEE 802.3u、IEEE 802.3az、IEEE802.3af、IEEE802.3ae、IEEE802.3at、IEEE802.3</a:t>
                      </a:r>
                      <a:r>
                        <a:rPr lang="en-US" sz="1000" dirty="0">
                          <a:solidFill>
                            <a:srgbClr val="000000"/>
                          </a:solidFill>
                          <a:latin typeface="微软雅黑" panose="020B0503020204020204" charset="-122"/>
                          <a:ea typeface="微软雅黑" panose="020B0503020204020204" charset="-122"/>
                          <a:cs typeface="微软雅黑" panose="020B0503020204020204" charset="-122"/>
                          <a:sym typeface="+mn-ea"/>
                        </a:rPr>
                        <a:t>b</a:t>
                      </a:r>
                      <a:r>
                        <a:rPr sz="1000" dirty="0">
                          <a:solidFill>
                            <a:srgbClr val="000000"/>
                          </a:solidFill>
                          <a:latin typeface="微软雅黑" panose="020B0503020204020204" charset="-122"/>
                          <a:ea typeface="微软雅黑" panose="020B0503020204020204" charset="-122"/>
                          <a:cs typeface="微软雅黑" panose="020B0503020204020204" charset="-122"/>
                          <a:sym typeface="+mn-ea"/>
                        </a:rPr>
                        <a:t>t、IEEE802.3z、IEEE 802.3x</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791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Ports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8 x 10/100/1000/2500Mbps ports</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4 x 1000/10000Mbps SFP+ ports</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 x  Console port</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9798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Network Media(Cable)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10Base-T: UTP category 3, 4, 5 cable (maximum 100m)</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100Base-Tx: UTP category 5, 5e cable (maximum 100m) </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1000Base-T: UTP category 5e, 6 cable (maximum 100m)</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2.5GBase-T: UTP category 5e, 6 cable (maximum 100m)</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1000Base-X: MMF,SMF</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10GBase-X: MMF,SMF</a:t>
                      </a:r>
                      <a:endPar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Transfer Method</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Store-and-Forward</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768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MAC Address Table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32K</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S</a:t>
                      </a: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witching Capacity</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120Gbps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00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Forwarding Rate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89.28Mpps</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Buffer</a:t>
                      </a:r>
                      <a:endParaRPr kumimoji="0" lang="zh-CN" altLang="en-US" sz="10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16Mbits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97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Jumbo Frame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12KBytes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1945">
                <a:tc gridSpan="2">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lang="en-US" altLang="zh-CN" sz="1000" b="1">
                          <a:latin typeface="微软雅黑" panose="020B0503020204020204" charset="-122"/>
                          <a:ea typeface="微软雅黑" panose="020B0503020204020204" charset="-122"/>
                          <a:sym typeface="宋体" panose="02010600030101010101" pitchFamily="2" charset="-122"/>
                        </a:rPr>
                        <a:t> </a:t>
                      </a:r>
                      <a:r>
                        <a:rPr lang="zh-CN" altLang="en-US" sz="1000" b="1">
                          <a:latin typeface="微软雅黑" panose="020B0503020204020204" charset="-122"/>
                          <a:ea typeface="微软雅黑" panose="020B0503020204020204" charset="-122"/>
                          <a:sym typeface="宋体" panose="02010600030101010101" pitchFamily="2" charset="-122"/>
                        </a:rPr>
                        <a:t>PoE Ports(RJ45)</a:t>
                      </a:r>
                      <a:endParaRPr kumimoji="0" lang="zh-CN" altLang="en-US" sz="1000" b="1" i="0" u="none" strike="noStrike" cap="none" normalizeH="0" baseline="0">
                        <a:solidFill>
                          <a:schemeClr val="tx1"/>
                        </a:solidFill>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1-8 ports compliant with 802.3bt/at/af</a:t>
                      </a:r>
                      <a:endParaRPr lang="en-US" altLang="zh-CN" sz="100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a:latin typeface="微软雅黑" panose="020B0503020204020204" charset="-122"/>
                          <a:ea typeface="微软雅黑" panose="020B0503020204020204" charset="-122"/>
                          <a:sym typeface="宋体" panose="02010600030101010101" pitchFamily="2" charset="-122"/>
                        </a:rPr>
                        <a:t>Power Pin Assignment</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rPr>
                        <a:t>1278-/3645+  bt-port </a:t>
                      </a:r>
                      <a:endPar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686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a:latin typeface="微软雅黑" panose="020B0503020204020204" charset="-122"/>
                          <a:ea typeface="微软雅黑" panose="020B0503020204020204" charset="-122"/>
                          <a:sym typeface="宋体" panose="02010600030101010101" pitchFamily="2" charset="-122"/>
                        </a:rPr>
                        <a:t>PoE Budget</a:t>
                      </a:r>
                      <a:endParaRPr kumimoji="0" lang="zh-CN" altLang="en-US" sz="1000" b="1" i="0" u="none" strike="noStrike" cap="none" normalizeH="0" baseline="0">
                        <a:solidFill>
                          <a:schemeClr val="tx1"/>
                        </a:solidFill>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rPr>
                        <a:t>240W</a:t>
                      </a:r>
                      <a:endPar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rowSpan="3">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LED indicators</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 Device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SYS&amp;Mode</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 : 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vMerge="1">
                  <a:tcPr/>
                </a:tc>
                <a:tc rowSpan="2">
                  <a:txBody>
                    <a:bodyPr/>
                    <a:p>
                      <a:pPr marL="0" marR="0" lvl="0" algn="ctr" defTabSz="914400" rtl="0" eaLnBrk="0" fontAlgn="base" latinLnBrk="0" hangingPunct="0">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Per-Port </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spcBef>
                          <a:spcPct val="20000"/>
                        </a:spcBef>
                        <a:buClrTx/>
                        <a:buSzTx/>
                        <a:buFont typeface="Arial" panose="020B0604020202020204" pitchFamily="34" charset="0"/>
                        <a:buNone/>
                      </a:pP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RJ45/SFP+</a:t>
                      </a:r>
                      <a:r>
                        <a:rPr lang="zh-CN" alt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Green/Orange</a:t>
                      </a:r>
                      <a:endPar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vMerge="1">
                  <a:tcPr/>
                </a:tc>
                <a:tc v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PoE</a:t>
                      </a:r>
                      <a:r>
                        <a:rPr lang="zh-CN" alt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Power Supply</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AC 100~240V, 50/60HZ, 880W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 internal power</a:t>
                      </a:r>
                      <a:r>
                        <a:rPr lang="en-US" altLang="zh-CN" sz="1000" dirty="0">
                          <a:ln>
                            <a:noFill/>
                          </a:ln>
                          <a:effectLst/>
                          <a:latin typeface="微软雅黑" panose="020B0503020204020204" charset="-122"/>
                          <a:ea typeface="微软雅黑" panose="020B0503020204020204" charset="-122"/>
                          <a:sym typeface="宋体" panose="02010600030101010101" pitchFamily="2" charset="-122"/>
                        </a:rPr>
                        <a:t> </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Dimensions（L×W×H）</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280*230*44mm</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ESD</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a:txBody>
                    <a:bodyPr/>
                    <a:p>
                      <a:pPr marL="71755" algn="l">
                        <a:spcBef>
                          <a:spcPts val="0"/>
                        </a:spcBef>
                        <a:buClrTx/>
                        <a:buSzTx/>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IEC61000-4-2, Level 3: Contact discharge: ±6kV, </a:t>
                      </a:r>
                      <a:endParaRPr lang="en-US" altLang="zh-CN" sz="10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Air discharge: ±8kV</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7315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mn-ea"/>
                        </a:rPr>
                        <a:t>Surge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IEC61000-4-5, RJ45 Common Mode 6kV</a:t>
                      </a:r>
                      <a:endParaRPr lang="en-US" altLang="zh-CN" sz="1000" b="0" smtClean="0">
                        <a:ln>
                          <a:noFill/>
                        </a:ln>
                        <a:effectLst/>
                        <a:latin typeface="微软雅黑" panose="020B0503020204020204" charset="-122"/>
                        <a:ea typeface="微软雅黑" panose="020B0503020204020204" charset="-122"/>
                        <a:cs typeface="HarmonyOS Sans SC" panose="00000500000000000000" charset="-122"/>
                      </a:endParaRPr>
                    </a:p>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P</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ower</a:t>
                      </a: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 Common Mode 4kV</a:t>
                      </a:r>
                      <a:endPar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endParaRPr>
                    </a:p>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Power</a:t>
                      </a: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 Differential mode 2kV</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8610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Environment</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Temperature: 0℃ ~ 45℃</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Temperature: -40℃ ~70℃</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Humidity: 10%~90%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humidity: 5%~90%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Box 24"/>
          <p:cNvSpPr txBox="1"/>
          <p:nvPr/>
        </p:nvSpPr>
        <p:spPr>
          <a:xfrm>
            <a:off x="284163" y="10323513"/>
            <a:ext cx="21386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10" name="Picture 21" descr="C:\Users\Administrator\Desktop\2.png"/>
          <p:cNvPicPr>
            <a:picLocks noChangeAspect="1"/>
          </p:cNvPicPr>
          <p:nvPr/>
        </p:nvPicPr>
        <p:blipFill>
          <a:blip r:embed="rId5"/>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Arial" panose="020B0604020202020204" pitchFamily="34" charset="0"/>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graphicFrame>
        <p:nvGraphicFramePr>
          <p:cNvPr id="2136" name="Group 88"/>
          <p:cNvGraphicFramePr>
            <a:graphicFrameLocks noGrp="1"/>
          </p:cNvGraphicFramePr>
          <p:nvPr/>
        </p:nvGraphicFramePr>
        <p:xfrm>
          <a:off x="833120" y="1536700"/>
          <a:ext cx="6369685" cy="8356600"/>
        </p:xfrm>
        <a:graphic>
          <a:graphicData uri="http://schemas.openxmlformats.org/drawingml/2006/table">
            <a:tbl>
              <a:tblPr/>
              <a:tblGrid>
                <a:gridCol w="1606550"/>
                <a:gridCol w="4763135"/>
              </a:tblGrid>
              <a:tr h="42672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P</a:t>
                      </a:r>
                      <a:r>
                        <a:rPr kumimoji="0" lang="zh-CN" altLang="en-US"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ort properties</a:t>
                      </a:r>
                      <a:endParaRPr kumimoji="0" lang="zh-CN" altLang="en-US"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algn="l" defTabSz="914400" rtl="0" eaLnBrk="0" fontAlgn="base" latinLnBrk="0" hangingPunct="0">
                        <a:lnSpc>
                          <a:spcPct val="100000"/>
                        </a:lnSpc>
                        <a:spcBef>
                          <a:spcPct val="20000"/>
                        </a:spcBef>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system</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LED、Port configuration、</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ort statistics</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MTU、DDM</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8913">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Management and maintenance</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System information、user management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SSH</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Telnet-Server、Telnet-Client、Telnet6-Server、Telnet6-Client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ping、ping6</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Tracert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WEB</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management</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、SNMP、RMON</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Manage IP restrictions、</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anage timeouts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、Reboot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7924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VLAN</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802.1Q</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vlan-mac、vlan-protocol、vlan-subnet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QinQ</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vlan-swap、vlan-translate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55613">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Forwarding control</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Mac address management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flow-control、BandWidth-Control、DLF-Control、SLF-Control、ErrorPacket-Control</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25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Mirror</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mirror、remote_mirror</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security features</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P</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ort isolation、storm-control</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MUSER</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ip-source-guard、arp anti-flood、arp anti-spoofing</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Prevent DOS attacks</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Discard-BPDU</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dhcp anti-attack</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6797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system reliability</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LACP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、RSTP、MSTP、</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STP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、LBD</a:t>
                      </a:r>
                      <a:endPar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l慣欀浡渀\." charset="0"/>
                        </a:rPr>
                        <a:t>DHCP</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dhcp-snooping</a:t>
                      </a:r>
                      <a:r>
                        <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、dhcp-server、dhcp-relay、dhcp-client</a:t>
                      </a:r>
                      <a:endPar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option82、option60</a:t>
                      </a:r>
                      <a:endPar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L2 multicast</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IGMP-Snooping</a:t>
                      </a:r>
                      <a:endPar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multicast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System alarm</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syslog</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、cpu alarm、port alarm</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7432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Link detection</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LLDP</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845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Time management</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state time、SNTP-Client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480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ARP</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ARP、ND、ARP-proxy</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IPv4</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Ordinary VLAN interface、SuperVLAN interface、Loopback interface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Static routing,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R</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outing strategy</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RIP、OSPF、VRRP</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ip-def-cpu</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IPv6</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Ordinary VLAN interface、SuperVLAN interface、Loopback interface</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route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RIPng</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bl>
          </a:graphicData>
        </a:graphic>
      </p:graphicFrame>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Arial" panose="020B0604020202020204" pitchFamily="34" charset="0"/>
              <a:ea typeface="宋体" panose="02010600030101010101" pitchFamily="2" charset="-122"/>
            </a:endParaRPr>
          </a:p>
        </p:txBody>
      </p:sp>
      <p:sp>
        <p:nvSpPr>
          <p:cNvPr id="3091" name="矩形 6"/>
          <p:cNvSpPr/>
          <p:nvPr>
            <p:custDataLst>
              <p:tags r:id="rId3"/>
            </p:custDataLst>
          </p:nvPr>
        </p:nvSpPr>
        <p:spPr>
          <a:xfrm>
            <a:off x="623570" y="950278"/>
            <a:ext cx="1213485" cy="352425"/>
          </a:xfrm>
          <a:prstGeom prst="rect">
            <a:avLst/>
          </a:prstGeom>
          <a:noFill/>
          <a:ln w="9525">
            <a:noFill/>
          </a:ln>
        </p:spPr>
        <p:txBody>
          <a:bodyPr wrap="none" anchor="t" anchorCtr="0">
            <a:spAutoFit/>
          </a:bodyPr>
          <a:p>
            <a:pPr algn="l">
              <a:buNone/>
            </a:pPr>
            <a:r>
              <a:rPr lang="en-US" altLang="zh-CN" sz="1700" b="1" dirty="0">
                <a:solidFill>
                  <a:schemeClr val="bg1"/>
                </a:solidFill>
                <a:latin typeface="Arial" panose="020B0604020202020204" pitchFamily="34" charset="0"/>
                <a:ea typeface="宋体" panose="02010600030101010101" pitchFamily="2" charset="-122"/>
              </a:rPr>
              <a:t>  </a:t>
            </a:r>
            <a:r>
              <a:rPr lang="zh-CN" altLang="en-US" sz="1700" b="1" dirty="0">
                <a:solidFill>
                  <a:schemeClr val="bg1"/>
                </a:solidFill>
                <a:latin typeface="Arial" panose="020B0604020202020204" pitchFamily="34" charset="0"/>
                <a:sym typeface="Arial" panose="020B0604020202020204" pitchFamily="34" charset="0"/>
              </a:rPr>
              <a:t>Software</a:t>
            </a:r>
            <a:endParaRPr lang="zh-CN" altLang="en-US" sz="1700" b="1" dirty="0">
              <a:solidFill>
                <a:schemeClr val="bg1"/>
              </a:solidFill>
              <a:latin typeface="Arial" panose="020B0604020202020204" pitchFamily="34" charset="0"/>
              <a:ea typeface="宋体" panose="02010600030101010101" pitchFamily="2" charset="-122"/>
            </a:endParaRPr>
          </a:p>
        </p:txBody>
      </p:sp>
      <p:pic>
        <p:nvPicPr>
          <p:cNvPr id="10"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DIAGRAM_VIRTUALLY_FRAME" val="{&quot;height&quot;:538.7489763779528,&quot;left&quot;:47.8,&quot;top&quot;:299.30102362204724,&quot;width&quot;:554.15}"/>
</p:tagLst>
</file>

<file path=ppt/tags/tag10.xml><?xml version="1.0" encoding="utf-8"?>
<p:tagLst xmlns:p="http://schemas.openxmlformats.org/presentationml/2006/main">
  <p:tag name="TABLE_ENDDRAG_ORIGIN_RECT" val="456*464"/>
  <p:tag name="TABLE_ENDDRAG_RECT" val="76*131*456*464"/>
</p:tagLst>
</file>

<file path=ppt/tags/tag11.xml><?xml version="1.0" encoding="utf-8"?>
<p:tagLst xmlns:p="http://schemas.openxmlformats.org/presentationml/2006/main">
  <p:tag name="KSO_WM_DIAGRAM_VIRTUALLY_FRAME" val="{&quot;height&quot;:324.0489763779527,&quot;left&quot;:47.8,&quot;top&quot;:311.30102362204724,&quot;width&quot;:522.85}"/>
</p:tagLst>
</file>

<file path=ppt/tags/tag12.xml><?xml version="1.0" encoding="utf-8"?>
<p:tagLst xmlns:p="http://schemas.openxmlformats.org/presentationml/2006/main">
  <p:tag name="KSO_WM_DIAGRAM_VIRTUALLY_FRAME" val="{&quot;height&quot;:324.0489763779527,&quot;left&quot;:47.8,&quot;top&quot;:311.30102362204724,&quot;width&quot;:522.85}"/>
</p:tagLst>
</file>

<file path=ppt/tags/tag13.xml><?xml version="1.0" encoding="utf-8"?>
<p:tagLst xmlns:p="http://schemas.openxmlformats.org/presentationml/2006/main">
  <p:tag name="commondata" val="eyJoZGlkIjoiNTI3ZWIyMWU1NzEyZWU2YzA0NmI5MzY1YzlkMTFkYTMifQ=="/>
</p:tagLst>
</file>

<file path=ppt/tags/tag2.xml><?xml version="1.0" encoding="utf-8"?>
<p:tagLst xmlns:p="http://schemas.openxmlformats.org/presentationml/2006/main">
  <p:tag name="KSO_WM_DIAGRAM_VIRTUALLY_FRAME" val="{&quot;height&quot;:538.7489763779528,&quot;left&quot;:47.8,&quot;top&quot;:299.30102362204724,&quot;width&quot;:554.15}"/>
</p:tagLst>
</file>

<file path=ppt/tags/tag3.xml><?xml version="1.0" encoding="utf-8"?>
<p:tagLst xmlns:p="http://schemas.openxmlformats.org/presentationml/2006/main">
  <p:tag name="KSO_WM_DIAGRAM_VIRTUALLY_FRAME" val="{&quot;height&quot;:538.7489763779528,&quot;left&quot;:47.8,&quot;top&quot;:299.30102362204724,&quot;width&quot;:554.15}"/>
</p:tagLst>
</file>

<file path=ppt/tags/tag4.xml><?xml version="1.0" encoding="utf-8"?>
<p:tagLst xmlns:p="http://schemas.openxmlformats.org/presentationml/2006/main">
  <p:tag name="KSO_WM_DIAGRAM_VIRTUALLY_FRAME" val="{&quot;height&quot;:538.7489763779528,&quot;left&quot;:47.8,&quot;top&quot;:299.30102362204724,&quot;width&quot;:554.15}"/>
</p:tagLst>
</file>

<file path=ppt/tags/tag5.xml><?xml version="1.0" encoding="utf-8"?>
<p:tagLst xmlns:p="http://schemas.openxmlformats.org/presentationml/2006/main">
  <p:tag name="KSO_WM_DIAGRAM_VIRTUALLY_FRAME" val="{&quot;height&quot;:538.7489763779528,&quot;left&quot;:47.8,&quot;top&quot;:299.30102362204724,&quot;width&quot;:554.15}"/>
</p:tagLst>
</file>

<file path=ppt/tags/tag6.xml><?xml version="1.0" encoding="utf-8"?>
<p:tagLst xmlns:p="http://schemas.openxmlformats.org/presentationml/2006/main">
  <p:tag name="KSO_WM_DIAGRAM_VIRTUALLY_FRAME" val="{&quot;height&quot;:538.7489763779528,&quot;left&quot;:47.8,&quot;top&quot;:299.30102362204724,&quot;width&quot;:554.15}"/>
</p:tagLst>
</file>

<file path=ppt/tags/tag7.xml><?xml version="1.0" encoding="utf-8"?>
<p:tagLst xmlns:p="http://schemas.openxmlformats.org/presentationml/2006/main">
  <p:tag name="KSO_WM_DIAGRAM_VIRTUALLY_FRAME" val="{&quot;height&quot;:493.5489763779527,&quot;left&quot;:47.8,&quot;top&quot;:311.30102362204724,&quot;width&quot;:522.85}"/>
</p:tagLst>
</file>

<file path=ppt/tags/tag8.xml><?xml version="1.0" encoding="utf-8"?>
<p:tagLst xmlns:p="http://schemas.openxmlformats.org/presentationml/2006/main">
  <p:tag name="KSO_WM_DIAGRAM_VIRTUALLY_FRAME" val="{&quot;height&quot;:324.0489763779527,&quot;left&quot;:47.8,&quot;top&quot;:311.30102362204724,&quot;width&quot;:522.85}"/>
</p:tagLst>
</file>

<file path=ppt/tags/tag9.xml><?xml version="1.0" encoding="utf-8"?>
<p:tagLst xmlns:p="http://schemas.openxmlformats.org/presentationml/2006/main">
  <p:tag name="KSO_WM_DIAGRAM_VIRTUALLY_FRAME" val="{&quot;height&quot;:324.0489763779527,&quot;left&quot;:47.8,&quot;top&quot;:311.30102362204724,&quot;width&quot;:522.85}"/>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AB0534"/>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4637</Words>
  <Application>WPS 演示</Application>
  <PresentationFormat>自定义</PresentationFormat>
  <Paragraphs>262</Paragraphs>
  <Slides>3</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vt:i4>
      </vt:variant>
    </vt:vector>
  </HeadingPairs>
  <TitlesOfParts>
    <vt:vector size="12" baseType="lpstr">
      <vt:lpstr>Arial</vt:lpstr>
      <vt:lpstr>宋体</vt:lpstr>
      <vt:lpstr>Wingdings</vt:lpstr>
      <vt:lpstr>Calibri</vt:lpstr>
      <vt:lpstr>微软雅黑</vt:lpstr>
      <vt:lpstr>HarmonyOS Sans SC</vt:lpstr>
      <vt:lpstr>宋体l慣欀浡渀\.</vt:lpstr>
      <vt:lpstr>Arial Unicode MS</vt:lpstr>
      <vt:lpstr>Office Theme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wangj</cp:lastModifiedBy>
  <cp:revision>496</cp:revision>
  <dcterms:created xsi:type="dcterms:W3CDTF">2014-05-08T07:59:00Z</dcterms:created>
  <dcterms:modified xsi:type="dcterms:W3CDTF">2024-11-10T02:45:09Z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2052-12.1.0.18608</vt:lpwstr>
  </property>
  <property fmtid="{D5CDD505-2E9C-101B-9397-08002B2CF9AE}" pid="3" name="ICV">
    <vt:lpwstr>F69487664673438EA57493863B195C37_13</vt:lpwstr>
  </property>
</Properties>
</file>