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185285"/>
            <a:ext cx="6581140" cy="2233930"/>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dirty="0">
                <a:latin typeface="微软雅黑" panose="020B0503020204020204" charset="-122"/>
                <a:ea typeface="微软雅黑" panose="020B0503020204020204" charset="-122"/>
                <a:cs typeface="微软雅黑" panose="020B0503020204020204" charset="-122"/>
              </a:rPr>
              <a:t>   </a:t>
            </a:r>
            <a:r>
              <a:rPr dirty="0">
                <a:latin typeface="微软雅黑" panose="020B0503020204020204" charset="-122"/>
                <a:ea typeface="微软雅黑" panose="020B0503020204020204" charset="-122"/>
                <a:cs typeface="微软雅黑" panose="020B0503020204020204" charset="-122"/>
                <a:sym typeface="+mn-ea"/>
              </a:rPr>
              <a:t>FR-S5130ET-650HP5 is a L3 managed 10G PoE switch. Provides twenty-four 10/100/1000/2500Mbps self-adaption RJ45 port, plus six 10 gigabit SFP+ optical port, it can be used to link bandwidth higher upstream equipment. </a:t>
            </a:r>
            <a:endParaRPr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dirty="0">
                <a:latin typeface="微软雅黑" panose="020B0503020204020204" charset="-122"/>
                <a:ea typeface="微软雅黑" panose="020B0503020204020204" charset="-122"/>
                <a:cs typeface="微软雅黑" panose="020B0503020204020204" charset="-122"/>
                <a:sym typeface="+mn-ea"/>
              </a:rPr>
              <a:t>Support Open flow, OSPFv3 and other core functions, hardware support high-speed exchange of dual-stack information, meet the network transition from campus IPV4 to IPV6, address capacity and network security are greatly improved. Adopt enterprise high reliability design, rich software function, flexible management mode, suitable for SMB, medium and large campus network and security application.</a:t>
            </a:r>
            <a:endParaRPr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dirty="0">
                <a:latin typeface="微软雅黑" panose="020B0503020204020204" charset="-122"/>
                <a:ea typeface="微软雅黑" panose="020B0503020204020204" charset="-122"/>
                <a:cs typeface="微软雅黑" panose="020B0503020204020204" charset="-122"/>
                <a:sym typeface="+mn-ea"/>
              </a:rPr>
              <a:t>FR-S5130ET-650 HP5 has PoE power supply function on all 24 ports and supports IEEE802.3at standard, and ports 1 -8 support IEEE802.3bt. It can be used as a power over Ethernet device. It can automatically detect and identify powered equipment that meets the standard, and power it through the network cable</a:t>
            </a:r>
            <a:r>
              <a:rPr lang="en-US" dirty="0">
                <a:latin typeface="微软雅黑" panose="020B0503020204020204" charset="-122"/>
                <a:ea typeface="微软雅黑" panose="020B0503020204020204" charset="-122"/>
                <a:cs typeface="微软雅黑" panose="020B0503020204020204" charset="-122"/>
                <a:sym typeface="+mn-ea"/>
              </a:rPr>
              <a:t>.</a:t>
            </a:r>
            <a:endParaRPr lang="en-US" dirty="0">
              <a:latin typeface="微软雅黑" panose="020B0503020204020204" charset="-122"/>
              <a:ea typeface="微软雅黑" panose="020B0503020204020204" charset="-122"/>
              <a:cs typeface="微软雅黑" panose="020B0503020204020204" charset="-122"/>
              <a:sym typeface="+mn-ea"/>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094230" cy="379095"/>
          </a:xfrm>
          <a:prstGeom prst="rect">
            <a:avLst/>
          </a:prstGeom>
          <a:noFill/>
          <a:ln w="9525">
            <a:noFill/>
          </a:ln>
        </p:spPr>
        <p:txBody>
          <a:bodyPr wrap="square" anchor="t" anchorCtr="0">
            <a:no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a:p>
            <a:pPr algn="l">
              <a:buNone/>
            </a:pP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70135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7024370"/>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567295"/>
            <a:ext cx="7021195" cy="3434715"/>
          </a:xfrm>
          <a:prstGeom prst="rect">
            <a:avLst/>
          </a:prstGeom>
          <a:noFill/>
          <a:ln w="9525">
            <a:noFill/>
          </a:ln>
        </p:spPr>
        <p:txBody>
          <a:bodyPr lIns="0" tIns="0" rIns="0" bIns="0"/>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IEEE 802.3i 、IEEE802.3af、IEEE802.3at、IEEE802.3bt、IEEE 802.3u 、IEEE802.3z、IEEE802.3ab、IEEE802.3x、IEEE802.3ae、IEEE802.3az.</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The maximum single port power of 1-8 ports POE is 90W, and the maximum single port power of 9-24 ports POE is 30W, and the maximum total power output is 650W.</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MAC address auto-learning and auto-aging.</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Store and forward mode operates.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Web-based Management Support.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LED indicators for monitoring power, link/activity,PoE.</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19 inches full metal iron shell and internal power adapter design, suitable for rack installation.</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4" name="对角圆角矩形 11"/>
          <p:cNvSpPr/>
          <p:nvPr>
            <p:custDataLst>
              <p:tags r:id="rId8"/>
            </p:custDataLst>
          </p:nvPr>
        </p:nvSpPr>
        <p:spPr>
          <a:xfrm>
            <a:off x="687705" y="131508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Datasheet|24 2.5G +6 SFP+ L3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mn-ea"/>
              </a:rPr>
              <a:t>Managed</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 PoE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FR-S5130ET-650HP5</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pic>
        <p:nvPicPr>
          <p:cNvPr id="3" name="图片 2" descr="e29224c70e84cb9156d6e068fbfd3d1"/>
          <p:cNvPicPr>
            <a:picLocks noChangeAspect="1"/>
          </p:cNvPicPr>
          <p:nvPr/>
        </p:nvPicPr>
        <p:blipFill>
          <a:blip r:embed="rId10">
            <a:clrChange>
              <a:clrFrom>
                <a:srgbClr val="CCCCCC">
                  <a:alpha val="100000"/>
                </a:srgbClr>
              </a:clrFrom>
              <a:clrTo>
                <a:srgbClr val="CCCCCC">
                  <a:alpha val="100000"/>
                  <a:alpha val="0"/>
                </a:srgbClr>
              </a:clrTo>
            </a:clrChange>
          </a:blip>
          <a:stretch>
            <a:fillRect/>
          </a:stretch>
        </p:blipFill>
        <p:spPr>
          <a:xfrm>
            <a:off x="2128520" y="2538730"/>
            <a:ext cx="3754755" cy="121285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72454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735013"/>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976630" y="1243965"/>
          <a:ext cx="5851525" cy="9242425"/>
        </p:xfrm>
        <a:graphic>
          <a:graphicData uri="http://schemas.openxmlformats.org/drawingml/2006/table">
            <a:tbl>
              <a:tblPr/>
              <a:tblGrid>
                <a:gridCol w="760730"/>
                <a:gridCol w="947420"/>
                <a:gridCol w="414337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FR-S5130ET-650HP5</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宋体" panose="02010600030101010101" pitchFamily="2" charset="-122"/>
                          <a:sym typeface="+mn-ea"/>
                        </a:rPr>
                        <a:t>RTL9313+6*RTL8224N</a:t>
                      </a:r>
                      <a:r>
                        <a:rPr lang="en-US" altLang="zh-CN" sz="1000" dirty="0">
                          <a:latin typeface="微软雅黑" panose="020B0503020204020204" charset="-122"/>
                          <a:ea typeface="微软雅黑" panose="020B0503020204020204" charset="-122"/>
                          <a:cs typeface="宋体" panose="02010600030101010101" pitchFamily="2" charset="-122"/>
                          <a:sym typeface="+mn-ea"/>
                        </a:rPr>
                        <a:t>+2*RTL8329+2*RTL8238B</a:t>
                      </a:r>
                      <a:endParaRPr kumimoji="0" lang="en-US" altLang="zh-CN" sz="1000" b="0" i="0" u="none" strike="noStrike" cap="none" normalizeH="0" baseline="0" dirty="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419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IEEE 802.3i、IEEE 802.3u、IEEE 802.3az、IEEE802.3af、IEEE802.3ae、IEEE802.3at、IEEE802.3</a:t>
                      </a:r>
                      <a:r>
                        <a:rPr lang="en-US" sz="1000" dirty="0">
                          <a:solidFill>
                            <a:srgbClr val="000000"/>
                          </a:solidFill>
                          <a:latin typeface="微软雅黑" panose="020B0503020204020204" charset="-122"/>
                          <a:ea typeface="微软雅黑" panose="020B0503020204020204" charset="-122"/>
                          <a:cs typeface="微软雅黑" panose="020B0503020204020204" charset="-122"/>
                          <a:sym typeface="+mn-ea"/>
                        </a:rPr>
                        <a:t>b</a:t>
                      </a: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t、IEEE802.3z、IEEE 802.3x</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91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24 x 10/100/1000/2500Mbps ports</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6 x 1000/10000Mbps SFP+ ports</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 x  Console port</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9798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10Base-T: UTP category 3, 4, 5 cable (maximum 100m)</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100Base-Tx: UTP category 5, 5e cable (maximum 100m) </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1000Base-T: UTP category 5e, 6 cable (maximum 100m)</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2.5GBase-T: UTP category 5e, 6 cable (maximum 100m)</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1000Base-X: MMF,SMF</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10GBase-X: MMF,SMF</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68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32K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240Gbps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0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178.57Mpps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16Mbits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7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12KBytes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1945">
                <a:tc gridSpan="2">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altLang="zh-CN" sz="1000" b="1">
                          <a:latin typeface="微软雅黑" panose="020B0503020204020204" charset="-122"/>
                          <a:ea typeface="微软雅黑" panose="020B0503020204020204" charset="-122"/>
                          <a:sym typeface="宋体" panose="02010600030101010101" pitchFamily="2" charset="-122"/>
                        </a:rPr>
                        <a:t> </a:t>
                      </a:r>
                      <a:r>
                        <a:rPr lang="zh-CN" altLang="en-US" sz="1000" b="1">
                          <a:latin typeface="微软雅黑" panose="020B0503020204020204" charset="-122"/>
                          <a:ea typeface="微软雅黑" panose="020B0503020204020204" charset="-122"/>
                          <a:sym typeface="宋体" panose="02010600030101010101" pitchFamily="2" charset="-122"/>
                        </a:rPr>
                        <a:t>PoE Ports(RJ45)</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1-8 ports compliant with 802.3bt/at/af</a:t>
                      </a:r>
                      <a:endParaRPr lang="en-US" altLang="zh-CN" sz="100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9-24 ports compliant with 802.3at/af  </a:t>
                      </a:r>
                      <a:endParaRPr lang="en-US" altLang="zh-CN" sz="100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Power Pin Assignment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1278-/3645+  bt-port ; 1/2-,3/6+ at-port</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86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PoE Budget</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650W</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3">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SYS&amp;Mode</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 : 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rowSpan="2">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RJ45/SFP+</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Green/Orange</a:t>
                      </a:r>
                      <a:endPar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v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PoE</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AC 100~240V, 50/60HZ, 880W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 internal power</a:t>
                      </a:r>
                      <a:r>
                        <a:rPr lang="en-US" altLang="zh-CN" sz="1000" dirty="0">
                          <a:ln>
                            <a:noFill/>
                          </a:ln>
                          <a:effectLst/>
                          <a:latin typeface="微软雅黑" panose="020B0503020204020204" charset="-122"/>
                          <a:ea typeface="微软雅黑" panose="020B0503020204020204" charset="-122"/>
                          <a:sym typeface="宋体" panose="02010600030101010101" pitchFamily="2" charset="-122"/>
                        </a:rPr>
                        <a:t> </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440*330*44mm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ESD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IEC61000-4-2, Level 3: Contact discharge: ±6kV, </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Air discharge: ±8kV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315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mn-ea"/>
                        </a:rPr>
                        <a:t>Surge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IEC61000-4-5, RJ45 Common Mode 6kV</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Common Mode 4kV</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Differential mode 2kV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610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1386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Arial" panose="020B0604020202020204" pitchFamily="34" charset="0"/>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graphicFrame>
        <p:nvGraphicFramePr>
          <p:cNvPr id="2136" name="Group 88"/>
          <p:cNvGraphicFramePr>
            <a:graphicFrameLocks noGrp="1"/>
          </p:cNvGraphicFramePr>
          <p:nvPr/>
        </p:nvGraphicFramePr>
        <p:xfrm>
          <a:off x="833120" y="1536700"/>
          <a:ext cx="6369685" cy="8356600"/>
        </p:xfrm>
        <a:graphic>
          <a:graphicData uri="http://schemas.openxmlformats.org/drawingml/2006/table">
            <a:tbl>
              <a:tblPr/>
              <a:tblGrid>
                <a:gridCol w="1606550"/>
                <a:gridCol w="4763135"/>
              </a:tblGrid>
              <a:tr h="42672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P</a:t>
                      </a:r>
                      <a:r>
                        <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ort properties</a:t>
                      </a:r>
                      <a:endPar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LED、Port configuration、</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ort statistics</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MTU、DDM</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Management and maintenance</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 information、user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SSH</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Telnet-Server、Telnet-Client、Telnet6-Server、Telnet6-Client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ping、ping6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Tracert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WEB</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management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、SNMP、RMON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 IP restrictions、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anage timeouts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、Reboot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VLAN</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802.1Q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vlan-mac、vlan-protocol、vlan-subnet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QinQ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vlan-swap、vlan-translate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Forwarding control</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Mac address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flow-control、BandWidth-Control、DLF-Control、SLF-Control、ErrorPacket-Control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25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Mirror</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mirror、remote_mirror</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security features</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ort isolation、storm-control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MUSER</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ip-source-guard、arp anti-flood、arp anti-spoofing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Prevent DOS attacks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Discard-BPDU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dhcp anti-attack</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797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reliability</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LACP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、RSTP、MSTP、</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、LBD</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rPr>
                        <a:t>DHCP</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dhcp-snooping</a:t>
                      </a: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、dhcp-server、dhcp-relay、dhcp-client</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option82、option60</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L2 multicast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IGMP-Snooping</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multicast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alarm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syslog</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、cpu alarm、port alarm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43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Link detection</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LLDP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845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Time management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state time、SNTP-Client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ARP</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ARP、ND、ARP-proxy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IPv4</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Ordinary VLAN interface、SuperVLAN interface、Loopback interface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Static routing,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outing strategy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RIP、OSPF、VRRP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ip-def-cpu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IPv6</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Ordinary VLAN interface、SuperVLAN interface、Loopback interface</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route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Arial" panose="020B0604020202020204" pitchFamily="34" charset="0"/>
              <a:ea typeface="宋体" panose="02010600030101010101" pitchFamily="2" charset="-122"/>
            </a:endParaRPr>
          </a:p>
        </p:txBody>
      </p:sp>
      <p:sp>
        <p:nvSpPr>
          <p:cNvPr id="3091" name="矩形 6"/>
          <p:cNvSpPr/>
          <p:nvPr>
            <p:custDataLst>
              <p:tags r:id="rId3"/>
            </p:custDataLst>
          </p:nvPr>
        </p:nvSpPr>
        <p:spPr>
          <a:xfrm>
            <a:off x="623570" y="950278"/>
            <a:ext cx="1213485" cy="352425"/>
          </a:xfrm>
          <a:prstGeom prst="rect">
            <a:avLst/>
          </a:prstGeom>
          <a:noFill/>
          <a:ln w="9525">
            <a:noFill/>
          </a:ln>
        </p:spPr>
        <p:txBody>
          <a:bodyPr wrap="none" anchor="t" anchorCtr="0">
            <a:spAutoFit/>
          </a:bodyPr>
          <a:p>
            <a:pPr algn="l">
              <a:buNone/>
            </a:pPr>
            <a:r>
              <a:rPr lang="en-US" altLang="zh-CN" sz="1700" b="1" dirty="0">
                <a:solidFill>
                  <a:schemeClr val="bg1"/>
                </a:solidFill>
                <a:latin typeface="Arial" panose="020B0604020202020204" pitchFamily="34" charset="0"/>
                <a:ea typeface="宋体" panose="02010600030101010101" pitchFamily="2" charset="-122"/>
              </a:rPr>
              <a:t>  </a:t>
            </a:r>
            <a:r>
              <a:rPr lang="zh-CN" altLang="en-US" sz="1700" b="1" dirty="0">
                <a:solidFill>
                  <a:schemeClr val="bg1"/>
                </a:solidFill>
                <a:latin typeface="Arial" panose="020B0604020202020204" pitchFamily="34" charset="0"/>
                <a:sym typeface="Arial" panose="020B0604020202020204" pitchFamily="34" charset="0"/>
              </a:rPr>
              <a:t>Software</a:t>
            </a:r>
            <a:endParaRPr lang="zh-CN" altLang="en-US" sz="1700" b="1" dirty="0">
              <a:solidFill>
                <a:schemeClr val="bg1"/>
              </a:solidFill>
              <a:latin typeface="Arial" panose="020B0604020202020204" pitchFamily="34" charset="0"/>
              <a:ea typeface="宋体" panose="02010600030101010101" pitchFamily="2" charset="-122"/>
            </a:endParaRPr>
          </a:p>
        </p:txBody>
      </p:sp>
      <p:pic>
        <p:nvPicPr>
          <p:cNvPr id="10"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538.7489763779528,&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NTI3ZWIyMWU1NzEyZWU2YzA0NmI5MzY1YzlkMTFkYTMifQ=="/>
</p:tagLst>
</file>

<file path=ppt/tags/tag2.xml><?xml version="1.0" encoding="utf-8"?>
<p:tagLst xmlns:p="http://schemas.openxmlformats.org/presentationml/2006/main">
  <p:tag name="KSO_WM_DIAGRAM_VIRTUALLY_FRAME" val="{&quot;height&quot;:538.7489763779528,&quot;left&quot;:47.8,&quot;top&quot;:299.30102362204724,&quot;width&quot;:554.15}"/>
</p:tagLst>
</file>

<file path=ppt/tags/tag3.xml><?xml version="1.0" encoding="utf-8"?>
<p:tagLst xmlns:p="http://schemas.openxmlformats.org/presentationml/2006/main">
  <p:tag name="KSO_WM_DIAGRAM_VIRTUALLY_FRAME" val="{&quot;height&quot;:538.7489763779528,&quot;left&quot;:47.8,&quot;top&quot;:299.30102362204724,&quot;width&quot;:554.15}"/>
</p:tagLst>
</file>

<file path=ppt/tags/tag4.xml><?xml version="1.0" encoding="utf-8"?>
<p:tagLst xmlns:p="http://schemas.openxmlformats.org/presentationml/2006/main">
  <p:tag name="KSO_WM_DIAGRAM_VIRTUALLY_FRAME" val="{&quot;height&quot;:538.7489763779528,&quot;left&quot;:47.8,&quot;top&quot;:299.30102362204724,&quot;width&quot;:554.15}"/>
</p:tagLst>
</file>

<file path=ppt/tags/tag5.xml><?xml version="1.0" encoding="utf-8"?>
<p:tagLst xmlns:p="http://schemas.openxmlformats.org/presentationml/2006/main">
  <p:tag name="KSO_WM_DIAGRAM_VIRTUALLY_FRAME" val="{&quot;height&quot;:538.7489763779528,&quot;left&quot;:47.8,&quot;top&quot;:299.30102362204724,&quot;width&quot;:554.15}"/>
</p:tagLst>
</file>

<file path=ppt/tags/tag6.xml><?xml version="1.0" encoding="utf-8"?>
<p:tagLst xmlns:p="http://schemas.openxmlformats.org/presentationml/2006/main">
  <p:tag name="KSO_WM_DIAGRAM_VIRTUALLY_FRAME" val="{&quot;height&quot;:538.7489763779528,&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4775</Words>
  <Application>WPS 演示</Application>
  <PresentationFormat>自定义</PresentationFormat>
  <Paragraphs>263</Paragraphs>
  <Slides>3</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宋体</vt:lpstr>
      <vt:lpstr>Wingdings</vt:lpstr>
      <vt:lpstr>Calibri</vt:lpstr>
      <vt:lpstr>微软雅黑</vt:lpstr>
      <vt:lpstr>HarmonyOS Sans SC</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wangj</cp:lastModifiedBy>
  <cp:revision>494</cp:revision>
  <dcterms:created xsi:type="dcterms:W3CDTF">2014-05-08T07:59:00Z</dcterms:created>
  <dcterms:modified xsi:type="dcterms:W3CDTF">2024-10-31T12:29:36Z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65F77F92299C48F9B7B7985A8F373F90_13</vt:lpwstr>
  </property>
</Properties>
</file>