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
  </p:handoutMasterIdLst>
  <p:sldIdLst>
    <p:sldId id="258" r:id="rId3"/>
    <p:sldId id="260" r:id="rId5"/>
    <p:sldId id="262" r:id="rId6"/>
  </p:sldIdLst>
  <p:sldSz cx="7569200" cy="10693400"/>
  <p:notesSz cx="7569200" cy="10693400"/>
  <p:custDataLst>
    <p:tags r:id="rId11"/>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68"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68"/>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3.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7" name="object 46"/>
          <p:cNvSpPr/>
          <p:nvPr>
            <p:custDataLst>
              <p:tags r:id="rId1"/>
            </p:custDataLst>
          </p:nvPr>
        </p:nvSpPr>
        <p:spPr>
          <a:xfrm>
            <a:off x="623570" y="4472305"/>
            <a:ext cx="6581140" cy="1379855"/>
          </a:xfrm>
          <a:prstGeom prst="rect">
            <a:avLst/>
          </a:prstGeom>
          <a:noFill/>
          <a:ln w="9525">
            <a:noFill/>
          </a:ln>
        </p:spPr>
        <p:txBody>
          <a:bodyPr lIns="0" tIns="0" rIns="0" bIns="0"/>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lang="en-US" altLang="zh-CN" sz="1200" dirty="0">
                <a:latin typeface="微软雅黑" panose="020B0503020204020204" charset="-122"/>
                <a:ea typeface="微软雅黑" panose="020B0503020204020204" charset="-122"/>
                <a:cs typeface="微软雅黑" panose="020B0503020204020204" charset="-122"/>
              </a:rPr>
              <a:t>   </a:t>
            </a:r>
            <a:r>
              <a:rPr sz="900" dirty="0">
                <a:latin typeface="微软雅黑" panose="020B0503020204020204" charset="-122"/>
                <a:ea typeface="微软雅黑" panose="020B0503020204020204" charset="-122"/>
                <a:cs typeface="微软雅黑" panose="020B0503020204020204" charset="-122"/>
                <a:sym typeface="+mn-ea"/>
              </a:rPr>
              <a:t>FR-S3110GS</a:t>
            </a:r>
            <a:r>
              <a:rPr sz="900" dirty="0">
                <a:latin typeface="微软雅黑" panose="020B0503020204020204" charset="-122"/>
                <a:ea typeface="微软雅黑" panose="020B0503020204020204" charset="-122"/>
                <a:cs typeface="微软雅黑" panose="020B0503020204020204" charset="-122"/>
                <a:sym typeface="+mn-ea"/>
              </a:rPr>
              <a:t> is a high performance the second managed gigabit switch. Provides eight 10/100/1000Mbps self-adaption RJ45 ports, plus </a:t>
            </a:r>
            <a:r>
              <a:rPr lang="en-US" sz="900" dirty="0">
                <a:latin typeface="微软雅黑" panose="020B0503020204020204" charset="-122"/>
                <a:ea typeface="微软雅黑" panose="020B0503020204020204" charset="-122"/>
                <a:cs typeface="微软雅黑" panose="020B0503020204020204" charset="-122"/>
                <a:sym typeface="+mn-ea"/>
              </a:rPr>
              <a:t>two</a:t>
            </a:r>
            <a:r>
              <a:rPr sz="900" dirty="0">
                <a:latin typeface="微软雅黑" panose="020B0503020204020204" charset="-122"/>
                <a:ea typeface="微软雅黑" panose="020B0503020204020204" charset="-122"/>
                <a:cs typeface="微软雅黑" panose="020B0503020204020204" charset="-122"/>
                <a:sym typeface="+mn-ea"/>
              </a:rPr>
              <a:t>  gigabit  SFP ports, it can be used to link bandwidth higher upstream equipment. Support VLAN ACL based on port, easily implement network monitoring, traffic regulation, priority tag and traffic control. Support traditional STP/RSTP/MSTP 2 link protection technology; greatly improve the ability of fault tolerance, redundancy backup to ensure the stable operation of the network. Support ACL control based on the time, easy control the access time accurately. Support 802.1x authentication based on the port and MAC, easily set user access. Perfect QOS strategy and plenty of VLAN function.</a:t>
            </a:r>
            <a:endParaRPr sz="900" dirty="0">
              <a:latin typeface="微软雅黑" panose="020B0503020204020204" charset="-122"/>
              <a:ea typeface="微软雅黑" panose="020B0503020204020204" charset="-122"/>
              <a:cs typeface="微软雅黑" panose="020B0503020204020204" charset="-122"/>
              <a:sym typeface="+mn-ea"/>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1040" name="Picture 20" descr="C:\Users\Administrator\Desktop\未标题-1.png"/>
            <p:cNvPicPr>
              <a:picLocks noChangeAspect="1"/>
            </p:cNvPicPr>
            <p:nvPr/>
          </p:nvPicPr>
          <p:blipFill>
            <a:blip r:embed="rId2"/>
            <a:stretch>
              <a:fillRect/>
            </a:stretch>
          </p:blipFill>
          <p:spPr>
            <a:xfrm>
              <a:off x="1083" y="273"/>
              <a:ext cx="3360" cy="580"/>
            </a:xfrm>
            <a:prstGeom prst="rect">
              <a:avLst/>
            </a:prstGeom>
            <a:noFill/>
            <a:ln w="9525">
              <a:noFill/>
            </a:ln>
          </p:spPr>
        </p:pic>
      </p:grpSp>
      <p:sp>
        <p:nvSpPr>
          <p:cNvPr id="4" name="对角圆角矩形 11"/>
          <p:cNvSpPr/>
          <p:nvPr>
            <p:custDataLst>
              <p:tags r:id="rId3"/>
            </p:custDataLst>
          </p:nvPr>
        </p:nvSpPr>
        <p:spPr>
          <a:xfrm>
            <a:off x="623570" y="38011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4"/>
            </p:custDataLst>
          </p:nvPr>
        </p:nvSpPr>
        <p:spPr>
          <a:xfrm>
            <a:off x="623570" y="3811905"/>
            <a:ext cx="2104390" cy="374015"/>
          </a:xfrm>
          <a:prstGeom prst="rect">
            <a:avLst/>
          </a:prstGeom>
          <a:noFill/>
          <a:ln w="9525">
            <a:noFill/>
          </a:ln>
        </p:spPr>
        <p:txBody>
          <a:bodyPr wrap="square" anchor="t" anchorCtr="0">
            <a:no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Description</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a:p>
            <a:pPr algn="l">
              <a:buNone/>
            </a:pP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5"/>
            </p:custDataLst>
          </p:nvPr>
        </p:nvSpPr>
        <p:spPr>
          <a:xfrm>
            <a:off x="607060" y="70135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6"/>
            </p:custDataLst>
          </p:nvPr>
        </p:nvSpPr>
        <p:spPr>
          <a:xfrm>
            <a:off x="607060" y="7024370"/>
            <a:ext cx="1863090" cy="35242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Features</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7"/>
            </p:custDataLst>
          </p:nvPr>
        </p:nvSpPr>
        <p:spPr>
          <a:xfrm>
            <a:off x="623570" y="7710805"/>
            <a:ext cx="7021195" cy="2846070"/>
          </a:xfrm>
          <a:prstGeom prst="rect">
            <a:avLst/>
          </a:prstGeom>
          <a:noFill/>
          <a:ln w="9525">
            <a:noFill/>
          </a:ln>
        </p:spPr>
        <p:txBody>
          <a:bodyPr lIns="0" tIns="0" rIns="0" bIns="0"/>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IEEE802.3x flow control for Full-duplex Mode and backpressure for Half-duplex Mode</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MAC address auto-learning and auto-aging</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Store and forward mode operates</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 SNMP/RMON/TELENT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 IEEE802.1p Priority Queues</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 Storm Control</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 QoS、Port Mirroring、Link Aggregation Protocol</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LED indicators for monitoring PSE, Link/Activity/Speed</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Web-based Management Support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4" name="对角圆角矩形 11"/>
          <p:cNvSpPr/>
          <p:nvPr>
            <p:custDataLst>
              <p:tags r:id="rId8"/>
            </p:custDataLst>
          </p:nvPr>
        </p:nvSpPr>
        <p:spPr>
          <a:xfrm>
            <a:off x="687705" y="131508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Datasheet|8 GE +2 SFP L2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mn-ea"/>
              </a:rPr>
              <a:t>Managed</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Switch</a:t>
            </a:r>
            <a:endParaRPr lang="zh-CN" altLang="en-US"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FR-S3110GS</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pic>
        <p:nvPicPr>
          <p:cNvPr id="4127" name="图片 5" descr="DSC_1748"/>
          <p:cNvPicPr>
            <a:picLocks noChangeAspect="1"/>
          </p:cNvPicPr>
          <p:nvPr/>
        </p:nvPicPr>
        <p:blipFill>
          <a:blip r:embed="rId10"/>
          <a:srcRect l="6016" t="36193" r="6812" b="23065"/>
          <a:stretch>
            <a:fillRect/>
          </a:stretch>
        </p:blipFill>
        <p:spPr>
          <a:xfrm>
            <a:off x="2822575" y="2754630"/>
            <a:ext cx="2616200" cy="812165"/>
          </a:xfrm>
          <a:prstGeom prst="rect">
            <a:avLst/>
          </a:prstGeom>
          <a:noFill/>
          <a:ln w="9525">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72454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735013"/>
            <a:ext cx="170942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sym typeface="+mn-ea"/>
              </a:rPr>
              <a:t>Specification</a:t>
            </a:r>
            <a:endParaRPr lang="en-US" altLang="zh-CN"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976630" y="1243965"/>
          <a:ext cx="5800725" cy="8814435"/>
        </p:xfrm>
        <a:graphic>
          <a:graphicData uri="http://schemas.openxmlformats.org/drawingml/2006/table">
            <a:tbl>
              <a:tblPr/>
              <a:tblGrid>
                <a:gridCol w="760730"/>
                <a:gridCol w="947420"/>
                <a:gridCol w="4092575"/>
              </a:tblGrid>
              <a:tr h="3327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FR-S3110GS</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21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indent="0">
                        <a:buNone/>
                      </a:pPr>
                      <a:r>
                        <a:rPr lang="en-US" altLang="zh-CN" sz="1000" dirty="0">
                          <a:latin typeface="微软雅黑" panose="020B0503020204020204" charset="-122"/>
                          <a:ea typeface="微软雅黑" panose="020B0503020204020204" charset="-122"/>
                          <a:cs typeface="宋体" panose="02010600030101010101" pitchFamily="2" charset="-122"/>
                          <a:sym typeface="+mn-ea"/>
                        </a:rPr>
                        <a:t>RTL8380M</a:t>
                      </a:r>
                      <a:endParaRPr kumimoji="0" lang="en-US" altLang="zh-CN" sz="1000" b="0" i="0" u="none" strike="noStrike" cap="none" normalizeH="0" baseline="0" dirty="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419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Standards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indent="0">
                        <a:buNone/>
                      </a:pPr>
                      <a:r>
                        <a:rPr sz="1000" dirty="0">
                          <a:solidFill>
                            <a:srgbClr val="000000"/>
                          </a:solidFill>
                          <a:latin typeface="微软雅黑" panose="020B0503020204020204" charset="-122"/>
                          <a:ea typeface="微软雅黑" panose="020B0503020204020204" charset="-122"/>
                          <a:cs typeface="微软雅黑" panose="020B0503020204020204" charset="-122"/>
                          <a:sym typeface="+mn-ea"/>
                        </a:rPr>
                        <a:t>IEEE 802.3i，IEEE 802.3u，IEEE 802.3ab，IEEE802.3x，IEEE802.3z，IEEE802.3ad，IEEE802.1P，IEEE802.1Q </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91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8 x 10/100/1000Mbps ports</a:t>
                      </a:r>
                      <a:endParaRPr kumimoji="0" lang="en-US" sz="1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2 x 1000Mbps SFP ports</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1 x  Console port</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80454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Network Media(Cable)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10Base-T: UTP category 3, 4, 5 cable (maximum 100m)</a:t>
                      </a:r>
                      <a:b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b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100Base-Tx: UTP category 5, 5e cable (maximum 100m) </a:t>
                      </a:r>
                      <a:b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b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1000Base-T: UTP category 5e, 6 cable (maximum 100m)</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1000Base-X: MMF,SMF</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Transfer Method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Store-and-Forward</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68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MAC Address Table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8K</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S</a:t>
                      </a: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witching Capacity</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20Gbps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00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Forwarding Rate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14.88</a:t>
                      </a:r>
                      <a:r>
                        <a:rPr lang="en-US" altLang="zh-CN" sz="1000" dirty="0">
                          <a:ln>
                            <a:noFill/>
                          </a:ln>
                          <a:effectLst/>
                          <a:latin typeface="微软雅黑" panose="020B0503020204020204" charset="-122"/>
                          <a:ea typeface="微软雅黑" panose="020B0503020204020204" charset="-122"/>
                          <a:sym typeface="宋体" panose="02010600030101010101" pitchFamily="2" charset="-122"/>
                        </a:rPr>
                        <a:t>Mpps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Buffer</a:t>
                      </a:r>
                      <a:endParaRPr kumimoji="0" lang="zh-CN" altLang="en-US" sz="10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4.1Mbits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97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Jumbo Frame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9KBytes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row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LED indicators</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 Device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SYS&amp;Mode</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 : 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a:txBody>
                    <a:bodyPr/>
                    <a:p>
                      <a:pPr marL="0" marR="0" lvl="0" algn="ctr" defTabSz="914400" rtl="0" eaLnBrk="0" fontAlgn="base" latinLnBrk="0" hangingPunct="0">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Per-Port </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RJ45/SFP+</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Power Supply</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AC 100~240V, 50/60HZ</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Dimensions（L×W×H）</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280*180*44mm</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ESD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IEC61000-4-2, Level 3: Contact discharge: ±6kV, </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Air discharge: ±8kV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315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mn-ea"/>
                        </a:rPr>
                        <a:t>Surge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IEC61000-4-5, RJ45 Common Mode 4kV</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Common Mode 4kV</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Differential mode 2kV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8610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Environment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Temperature: 0℃ ~ 45℃</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Temperature: -40℃ ~70℃</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Humidity: 10%~90%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humidity: 5%~90%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24"/>
          <p:cNvSpPr txBox="1"/>
          <p:nvPr/>
        </p:nvSpPr>
        <p:spPr>
          <a:xfrm>
            <a:off x="284163" y="10323513"/>
            <a:ext cx="21386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Arial" panose="020B0604020202020204" pitchFamily="34" charset="0"/>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graphicFrame>
        <p:nvGraphicFramePr>
          <p:cNvPr id="2136" name="Group 88"/>
          <p:cNvGraphicFramePr>
            <a:graphicFrameLocks noGrp="1"/>
          </p:cNvGraphicFramePr>
          <p:nvPr/>
        </p:nvGraphicFramePr>
        <p:xfrm>
          <a:off x="833120" y="1536700"/>
          <a:ext cx="6369685" cy="9027160"/>
        </p:xfrm>
        <a:graphic>
          <a:graphicData uri="http://schemas.openxmlformats.org/drawingml/2006/table">
            <a:tbl>
              <a:tblPr/>
              <a:tblGrid>
                <a:gridCol w="1606550"/>
                <a:gridCol w="4763135"/>
              </a:tblGrid>
              <a:tr h="42672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P</a:t>
                      </a:r>
                      <a:r>
                        <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ort properties</a:t>
                      </a:r>
                      <a:endPar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LED、Port configuration、</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ort statistics</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MTU、DDM、</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VCT</a:t>
                      </a:r>
                      <a:endPar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89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Management and maintenance</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 information、user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SSH</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Telnet-Server、Telnet-Client、Telnet6-Server、Telnet6-Client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ping、ping6</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Tracert</a:t>
                      </a:r>
                      <a:r>
                        <a:rPr lang="zh-CN" altLang="en-US" sz="1000" smtClean="0">
                          <a:ln>
                            <a:noFill/>
                          </a:ln>
                          <a:effectLst/>
                          <a:latin typeface="宋体" panose="02010600030101010101" pitchFamily="2" charset="-122"/>
                          <a:ea typeface="宋体" panose="02010600030101010101" pitchFamily="2" charset="-122"/>
                          <a:sym typeface="宋体" panose="02010600030101010101" pitchFamily="2" charset="-122"/>
                        </a:rPr>
                        <a:t>、tracert6</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WEB</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management</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、SNMP、RMON</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 IP restrictions、</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anage timeouts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、Reboot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924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VLAN</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802.1Q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vlan-mac、vlan-protocol、vlan-subnet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effectLst/>
                          <a:latin typeface="宋体" panose="02010600030101010101" pitchFamily="2" charset="-122"/>
                          <a:ea typeface="宋体" panose="02010600030101010101" pitchFamily="2" charset="-122"/>
                          <a:sym typeface="宋体" panose="02010600030101010101" pitchFamily="2" charset="-122"/>
                        </a:rPr>
                        <a:t>voice vlan</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QinQ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vlan-swap、vlan-translate</a:t>
                      </a:r>
                      <a:r>
                        <a:rPr lang="zh-CN" altLang="en-US" sz="1000" smtClean="0">
                          <a:ln>
                            <a:noFill/>
                          </a:ln>
                          <a:effectLst/>
                          <a:latin typeface="宋体" panose="02010600030101010101" pitchFamily="2" charset="-122"/>
                          <a:ea typeface="宋体" panose="02010600030101010101" pitchFamily="2" charset="-122"/>
                          <a:sym typeface="宋体" panose="02010600030101010101" pitchFamily="2" charset="-122"/>
                        </a:rPr>
                        <a:t>、GVRP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Forwarding control</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Mac address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flow-control、BandWidth-Control、D</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ST</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-Control、S</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RC</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-Control、ErrorPacket-Control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25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Mirror</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mirror、remote_mirror</a:t>
                      </a:r>
                      <a:r>
                        <a:rPr lang="zh-CN" altLang="en-US" sz="1000" smtClean="0">
                          <a:ln>
                            <a:noFill/>
                          </a:ln>
                          <a:effectLst/>
                          <a:latin typeface="宋体" panose="02010600030101010101" pitchFamily="2" charset="-122"/>
                          <a:ea typeface="宋体" panose="02010600030101010101" pitchFamily="2" charset="-122"/>
                          <a:sym typeface="宋体" panose="02010600030101010101" pitchFamily="2" charset="-122"/>
                        </a:rPr>
                        <a:t>、ERSPAN</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security features</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P</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ort isolation、storm-control</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、port-security、pppoeplus</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MUSER</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802.1X</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arp anti-flood、arp anti-spoofing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Prevent DOS attacks</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Discard-BPDU</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、shutdown-control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dhcp anti-attack</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、ip-source-guard</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6797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reliability</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LACP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、RSTP、MSTP、</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、LBD</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、ERPS、EAPS、FLink、Mlink、PVST</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b="1" dirty="0" smtClean="0">
                          <a:ln>
                            <a:noFill/>
                          </a:ln>
                          <a:effectLst/>
                          <a:latin typeface="Arial" panose="020B0604020202020204" pitchFamily="34" charset="0"/>
                          <a:ea typeface="宋体" panose="02010600030101010101" pitchFamily="2" charset="-122"/>
                          <a:sym typeface="宋体l慣欀浡渀\." charset="0"/>
                        </a:rPr>
                        <a:t>DHCP</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dhcp-snooping</a:t>
                      </a:r>
                      <a:r>
                        <a:rPr 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、DHCPv6-Snooping、dhcp-relay、dhcp-server</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option82、option60</a:t>
                      </a:r>
                      <a:r>
                        <a:rPr 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、Option18、Option37</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L2 multicast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IGMP-Snooping</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、MLD-Snooping、GMRP</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multicast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alarm</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syslog</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、cpu alarm、port alarm</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432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Link detection</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LLDP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、UDLD</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845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Time management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state time、SNTP-Client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480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OAM</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EFM</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CFM</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480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ARP</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ARP、ND</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IPv4</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Ordinary VLAN interface、SuperVLAN interface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Static routing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IPv6</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Ordinary VLAN interface、SuperVLAN interface</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Static routing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bl>
          </a:graphicData>
        </a:graphic>
      </p:graphicFrame>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091" name="矩形 6"/>
          <p:cNvSpPr/>
          <p:nvPr>
            <p:custDataLst>
              <p:tags r:id="rId3"/>
            </p:custDataLst>
          </p:nvPr>
        </p:nvSpPr>
        <p:spPr>
          <a:xfrm>
            <a:off x="623570" y="950278"/>
            <a:ext cx="1213485" cy="352425"/>
          </a:xfrm>
          <a:prstGeom prst="rect">
            <a:avLst/>
          </a:prstGeom>
          <a:noFill/>
          <a:ln w="9525">
            <a:noFill/>
          </a:ln>
        </p:spPr>
        <p:txBody>
          <a:bodyPr wrap="none" anchor="t" anchorCtr="0">
            <a:spAutoFit/>
          </a:bodyPr>
          <a:p>
            <a:pPr algn="l">
              <a:buNone/>
            </a:pPr>
            <a:r>
              <a:rPr lang="en-US" altLang="zh-CN" sz="1700" b="1" dirty="0">
                <a:solidFill>
                  <a:schemeClr val="bg1"/>
                </a:solidFill>
                <a:latin typeface="Arial" panose="020B0604020202020204" pitchFamily="34" charset="0"/>
                <a:ea typeface="宋体" panose="02010600030101010101" pitchFamily="2" charset="-122"/>
              </a:rPr>
              <a:t>  </a:t>
            </a:r>
            <a:r>
              <a:rPr lang="zh-CN" altLang="en-US" sz="1700" b="1" dirty="0">
                <a:solidFill>
                  <a:schemeClr val="bg1"/>
                </a:solidFill>
                <a:latin typeface="Arial" panose="020B0604020202020204" pitchFamily="34" charset="0"/>
                <a:sym typeface="Arial" panose="020B0604020202020204" pitchFamily="34" charset="0"/>
              </a:rPr>
              <a:t>Software</a:t>
            </a:r>
            <a:endParaRPr lang="zh-CN" altLang="en-US" sz="1700" b="1" dirty="0">
              <a:solidFill>
                <a:schemeClr val="bg1"/>
              </a:solidFill>
              <a:latin typeface="Arial" panose="020B0604020202020204" pitchFamily="34" charset="0"/>
              <a:ea typeface="宋体" panose="02010600030101010101" pitchFamily="2" charset="-122"/>
            </a:endParaRPr>
          </a:p>
        </p:txBody>
      </p:sp>
      <p:pic>
        <p:nvPicPr>
          <p:cNvPr id="10"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DIAGRAM_VIRTUALLY_FRAME" val="{&quot;height&quot;:538.7489763779528,&quot;left&quot;:47.8,&quot;top&quot;:299.30102362204724,&quot;width&quot;:554.15}"/>
</p:tagLst>
</file>

<file path=ppt/tags/tag10.xml><?xml version="1.0" encoding="utf-8"?>
<p:tagLst xmlns:p="http://schemas.openxmlformats.org/presentationml/2006/main">
  <p:tag name="TABLE_ENDDRAG_ORIGIN_RECT" val="456*464"/>
  <p:tag name="TABLE_ENDDRAG_RECT" val="76*131*456*464"/>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commondata" val="eyJoZGlkIjoiNTI3ZWIyMWU1NzEyZWU2YzA0NmI5MzY1YzlkMTFkYTMifQ=="/>
</p:tagLst>
</file>

<file path=ppt/tags/tag2.xml><?xml version="1.0" encoding="utf-8"?>
<p:tagLst xmlns:p="http://schemas.openxmlformats.org/presentationml/2006/main">
  <p:tag name="KSO_WM_DIAGRAM_VIRTUALLY_FRAME" val="{&quot;height&quot;:538.7489763779528,&quot;left&quot;:47.8,&quot;top&quot;:299.30102362204724,&quot;width&quot;:554.15}"/>
</p:tagLst>
</file>

<file path=ppt/tags/tag3.xml><?xml version="1.0" encoding="utf-8"?>
<p:tagLst xmlns:p="http://schemas.openxmlformats.org/presentationml/2006/main">
  <p:tag name="KSO_WM_DIAGRAM_VIRTUALLY_FRAME" val="{&quot;height&quot;:538.7489763779528,&quot;left&quot;:47.8,&quot;top&quot;:299.30102362204724,&quot;width&quot;:554.15}"/>
</p:tagLst>
</file>

<file path=ppt/tags/tag4.xml><?xml version="1.0" encoding="utf-8"?>
<p:tagLst xmlns:p="http://schemas.openxmlformats.org/presentationml/2006/main">
  <p:tag name="KSO_WM_DIAGRAM_VIRTUALLY_FRAME" val="{&quot;height&quot;:538.7489763779528,&quot;left&quot;:47.8,&quot;top&quot;:299.30102362204724,&quot;width&quot;:554.15}"/>
</p:tagLst>
</file>

<file path=ppt/tags/tag5.xml><?xml version="1.0" encoding="utf-8"?>
<p:tagLst xmlns:p="http://schemas.openxmlformats.org/presentationml/2006/main">
  <p:tag name="KSO_WM_DIAGRAM_VIRTUALLY_FRAME" val="{&quot;height&quot;:538.7489763779528,&quot;left&quot;:47.8,&quot;top&quot;:299.30102362204724,&quot;width&quot;:554.15}"/>
</p:tagLst>
</file>

<file path=ppt/tags/tag6.xml><?xml version="1.0" encoding="utf-8"?>
<p:tagLst xmlns:p="http://schemas.openxmlformats.org/presentationml/2006/main">
  <p:tag name="KSO_WM_DIAGRAM_VIRTUALLY_FRAME" val="{&quot;height&quot;:538.7489763779528,&quot;left&quot;:47.8,&quot;top&quot;:299.30102362204724,&quot;width&quot;:554.1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4061</Words>
  <Application>WPS 演示</Application>
  <PresentationFormat>自定义</PresentationFormat>
  <Paragraphs>237</Paragraphs>
  <Slides>3</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vt:i4>
      </vt:variant>
    </vt:vector>
  </HeadingPairs>
  <TitlesOfParts>
    <vt:vector size="12" baseType="lpstr">
      <vt:lpstr>Arial</vt:lpstr>
      <vt:lpstr>宋体</vt:lpstr>
      <vt:lpstr>Wingdings</vt:lpstr>
      <vt:lpstr>Calibri</vt:lpstr>
      <vt:lpstr>微软雅黑</vt:lpstr>
      <vt:lpstr>HarmonyOS Sans SC</vt:lpstr>
      <vt:lpstr>宋体l慣欀浡渀\.</vt:lpstr>
      <vt:lpstr>Arial Unicode MS</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$haw</cp:lastModifiedBy>
  <cp:revision>505</cp:revision>
  <dcterms:created xsi:type="dcterms:W3CDTF">2014-05-08T07:59:00Z</dcterms:created>
  <dcterms:modified xsi:type="dcterms:W3CDTF">2025-02-10T03:14:37Z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01EC7402FB01439789F678968071F952_13</vt:lpwstr>
  </property>
</Properties>
</file>